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tiff" ContentType="image/tif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42"/>
  </p:notesMasterIdLst>
  <p:sldIdLst>
    <p:sldId id="256" r:id="rId2"/>
    <p:sldId id="257" r:id="rId3"/>
    <p:sldId id="261" r:id="rId4"/>
    <p:sldId id="282" r:id="rId5"/>
    <p:sldId id="283" r:id="rId6"/>
    <p:sldId id="284" r:id="rId7"/>
    <p:sldId id="285" r:id="rId8"/>
    <p:sldId id="286" r:id="rId9"/>
    <p:sldId id="287" r:id="rId10"/>
    <p:sldId id="288" r:id="rId11"/>
    <p:sldId id="294" r:id="rId12"/>
    <p:sldId id="295" r:id="rId13"/>
    <p:sldId id="289" r:id="rId14"/>
    <p:sldId id="290" r:id="rId15"/>
    <p:sldId id="291" r:id="rId16"/>
    <p:sldId id="292" r:id="rId17"/>
    <p:sldId id="293" r:id="rId18"/>
    <p:sldId id="312" r:id="rId19"/>
    <p:sldId id="263" r:id="rId20"/>
    <p:sldId id="264" r:id="rId21"/>
    <p:sldId id="265" r:id="rId22"/>
    <p:sldId id="266" r:id="rId23"/>
    <p:sldId id="267" r:id="rId24"/>
    <p:sldId id="268" r:id="rId25"/>
    <p:sldId id="269" r:id="rId26"/>
    <p:sldId id="270" r:id="rId27"/>
    <p:sldId id="271" r:id="rId28"/>
    <p:sldId id="313" r:id="rId29"/>
    <p:sldId id="314" r:id="rId30"/>
    <p:sldId id="315" r:id="rId31"/>
    <p:sldId id="272" r:id="rId32"/>
    <p:sldId id="273" r:id="rId33"/>
    <p:sldId id="274" r:id="rId34"/>
    <p:sldId id="275" r:id="rId35"/>
    <p:sldId id="276" r:id="rId36"/>
    <p:sldId id="277" r:id="rId37"/>
    <p:sldId id="278" r:id="rId38"/>
    <p:sldId id="279" r:id="rId39"/>
    <p:sldId id="280" r:id="rId40"/>
    <p:sldId id="281" r:id="rId4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p:scale>
          <a:sx n="10" d="100"/>
          <a:sy n="10" d="100"/>
        </p:scale>
        <p:origin x="-2226" y="-8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5094"/>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10AFDB4-0473-47F6-93D0-0B0E0CC18168}" type="datetimeFigureOut">
              <a:rPr lang="en-US" smtClean="0"/>
              <a:pPr/>
              <a:t>6/7/2012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F8AC470-2AA9-4872-B762-1D8AD71EBE1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5B0A9C7A-FDAA-4D9B-A93D-3C77A38BE843}" type="slidenum">
              <a:rPr lang="en-US" smtClean="0"/>
              <a:pPr/>
              <a:t>18</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DC6CA7A-C922-43A1-A9E7-F8C849AAD58D}" type="slidenum">
              <a:rPr lang="en-US" smtClean="0"/>
              <a:pPr/>
              <a:t>28</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D4781E7-D617-4D59-B868-DCF7EAED9E31}" type="datetimeFigureOut">
              <a:rPr lang="en-US" smtClean="0"/>
              <a:pPr/>
              <a:t>6/7/2012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568C2-A356-4BA2-A565-30C0E88D3D0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4781E7-D617-4D59-B868-DCF7EAED9E31}" type="datetimeFigureOut">
              <a:rPr lang="en-US" smtClean="0"/>
              <a:pPr/>
              <a:t>6/7/2012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568C2-A356-4BA2-A565-30C0E88D3D0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4781E7-D617-4D59-B868-DCF7EAED9E31}" type="datetimeFigureOut">
              <a:rPr lang="en-US" smtClean="0"/>
              <a:pPr/>
              <a:t>6/7/2012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568C2-A356-4BA2-A565-30C0E88D3D0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D4781E7-D617-4D59-B868-DCF7EAED9E31}" type="datetimeFigureOut">
              <a:rPr lang="en-US" smtClean="0"/>
              <a:pPr/>
              <a:t>6/7/2012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568C2-A356-4BA2-A565-30C0E88D3D0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D4781E7-D617-4D59-B868-DCF7EAED9E31}" type="datetimeFigureOut">
              <a:rPr lang="en-US" smtClean="0"/>
              <a:pPr/>
              <a:t>6/7/2012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A0568C2-A356-4BA2-A565-30C0E88D3D0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D4781E7-D617-4D59-B868-DCF7EAED9E31}" type="datetimeFigureOut">
              <a:rPr lang="en-US" smtClean="0"/>
              <a:pPr/>
              <a:t>6/7/2012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0568C2-A356-4BA2-A565-30C0E88D3D0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4781E7-D617-4D59-B868-DCF7EAED9E31}" type="datetimeFigureOut">
              <a:rPr lang="en-US" smtClean="0"/>
              <a:pPr/>
              <a:t>6/7/2012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A0568C2-A356-4BA2-A565-30C0E88D3D0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D4781E7-D617-4D59-B868-DCF7EAED9E31}" type="datetimeFigureOut">
              <a:rPr lang="en-US" smtClean="0"/>
              <a:pPr/>
              <a:t>6/7/2012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A0568C2-A356-4BA2-A565-30C0E88D3D0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D4781E7-D617-4D59-B868-DCF7EAED9E31}" type="datetimeFigureOut">
              <a:rPr lang="en-US" smtClean="0"/>
              <a:pPr/>
              <a:t>6/7/2012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A0568C2-A356-4BA2-A565-30C0E88D3D0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4781E7-D617-4D59-B868-DCF7EAED9E31}" type="datetimeFigureOut">
              <a:rPr lang="en-US" smtClean="0"/>
              <a:pPr/>
              <a:t>6/7/2012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0568C2-A356-4BA2-A565-30C0E88D3D0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D4781E7-D617-4D59-B868-DCF7EAED9E31}" type="datetimeFigureOut">
              <a:rPr lang="en-US" smtClean="0"/>
              <a:pPr/>
              <a:t>6/7/2012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A0568C2-A356-4BA2-A565-30C0E88D3D0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D4781E7-D617-4D59-B868-DCF7EAED9E31}" type="datetimeFigureOut">
              <a:rPr lang="en-US" smtClean="0"/>
              <a:pPr/>
              <a:t>6/7/2012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A0568C2-A356-4BA2-A565-30C0E88D3D0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jcwang@niu.edu"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4.tiff"/><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5.tif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hyperlink" Target="../materials%20for%20ppt/videos/Bali/Bali%20trip%202011/Festival%203%20the%20gamelan.wmv"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www.youtube.com/watch?v=28-5r9-BdwQ" TargetMode="External"/><Relationship Id="rId2" Type="http://schemas.openxmlformats.org/officeDocument/2006/relationships/slideLayout" Target="../slideLayouts/slideLayout7.xml"/><Relationship Id="rId1" Type="http://schemas.openxmlformats.org/officeDocument/2006/relationships/video" Target="file:///F:\An%20Asian%20Music%20Playground%20Workshop%20Sp%202012\materials%20for%20ppt\videos\Bali\Gamelan%20beleganjur%20contest%20performance,%20Bali,%20Indonesia,%202005%20-%20YouTube.wmv" TargetMode="External"/><Relationship Id="rId4" Type="http://schemas.openxmlformats.org/officeDocument/2006/relationships/image" Target="../media/image16.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www.youtube.com/watch?v=oumVHSj6AE8&amp;feature=related" TargetMode="External"/><Relationship Id="rId2" Type="http://schemas.openxmlformats.org/officeDocument/2006/relationships/hyperlink" Target="http://www.youtube.com/watch?v=f6mr12zroxA"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slideLayout" Target="../slideLayouts/slideLayout7.xml"/><Relationship Id="rId1" Type="http://schemas.openxmlformats.org/officeDocument/2006/relationships/audio" Target="file:///E:\Fuzhou%20Paper\audio%20clips\10%20-%20Dere.mp3"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7.xml"/><Relationship Id="rId5" Type="http://schemas.openxmlformats.org/officeDocument/2006/relationships/image" Target="../media/image6.jpeg"/><Relationship Id="rId4" Type="http://schemas.openxmlformats.org/officeDocument/2006/relationships/image" Target="../media/image10.jpeg"/></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World Music Pedagogy: </a:t>
            </a:r>
            <a:br>
              <a:rPr lang="en-US" dirty="0" smtClean="0"/>
            </a:br>
            <a:r>
              <a:rPr lang="en-US" dirty="0" smtClean="0"/>
              <a:t>An Introduction</a:t>
            </a:r>
            <a:endParaRPr lang="en-US" dirty="0"/>
          </a:p>
        </p:txBody>
      </p:sp>
      <p:sp>
        <p:nvSpPr>
          <p:cNvPr id="3" name="Subtitle 2"/>
          <p:cNvSpPr>
            <a:spLocks noGrp="1"/>
          </p:cNvSpPr>
          <p:nvPr>
            <p:ph type="subTitle" idx="1"/>
          </p:nvPr>
        </p:nvSpPr>
        <p:spPr/>
        <p:txBody>
          <a:bodyPr>
            <a:normAutofit fontScale="70000" lnSpcReduction="20000"/>
          </a:bodyPr>
          <a:lstStyle/>
          <a:p>
            <a:r>
              <a:rPr lang="en-US" altLang="zh-TW" dirty="0" err="1" smtClean="0"/>
              <a:t>Jui-Ching</a:t>
            </a:r>
            <a:r>
              <a:rPr lang="en-US" altLang="zh-TW" dirty="0" smtClean="0"/>
              <a:t> </a:t>
            </a:r>
            <a:r>
              <a:rPr lang="en-US" altLang="zh-TW" dirty="0" smtClean="0"/>
              <a:t>Wang (</a:t>
            </a:r>
            <a:r>
              <a:rPr lang="en-US" altLang="zh-TW" dirty="0" smtClean="0">
                <a:hlinkClick r:id="rId2"/>
              </a:rPr>
              <a:t>jcwang@niu.edu</a:t>
            </a:r>
            <a:r>
              <a:rPr lang="en-US" altLang="zh-TW" dirty="0" smtClean="0"/>
              <a:t>) </a:t>
            </a:r>
          </a:p>
          <a:p>
            <a:r>
              <a:rPr lang="zh-TW" altLang="en-US" dirty="0" smtClean="0"/>
              <a:t>王瑞青</a:t>
            </a:r>
            <a:endParaRPr lang="en-US" altLang="zh-TW" dirty="0" smtClean="0"/>
          </a:p>
          <a:p>
            <a:r>
              <a:rPr lang="en-US" altLang="zh-TW" dirty="0" smtClean="0"/>
              <a:t>School of Music, Northern Illinois University, DeKalb, </a:t>
            </a:r>
            <a:r>
              <a:rPr lang="en-US" altLang="zh-TW" dirty="0" smtClean="0"/>
              <a:t>IL</a:t>
            </a:r>
            <a:r>
              <a:rPr lang="en-US" altLang="zh-TW" dirty="0" smtClean="0"/>
              <a:t>.</a:t>
            </a:r>
            <a:endParaRPr lang="en-US" altLang="zh-TW" dirty="0" smtClean="0"/>
          </a:p>
          <a:p>
            <a:r>
              <a:rPr lang="en-US" dirty="0" smtClean="0"/>
              <a:t>June </a:t>
            </a:r>
            <a:r>
              <a:rPr lang="en-US" dirty="0" smtClean="0"/>
              <a:t>8 </a:t>
            </a:r>
            <a:r>
              <a:rPr lang="en-US" dirty="0" smtClean="0"/>
              <a:t>2012</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pic>
        <p:nvPicPr>
          <p:cNvPr id="12" name="Picture 11" descr="turtle.jpg"/>
          <p:cNvPicPr>
            <a:picLocks noChangeAspect="1"/>
          </p:cNvPicPr>
          <p:nvPr/>
        </p:nvPicPr>
        <p:blipFill>
          <a:blip r:embed="rId2" cstate="print"/>
          <a:srcRect/>
          <a:stretch>
            <a:fillRect/>
          </a:stretch>
        </p:blipFill>
        <p:spPr bwMode="auto">
          <a:xfrm>
            <a:off x="2362200" y="1524000"/>
            <a:ext cx="1484313" cy="965200"/>
          </a:xfrm>
          <a:prstGeom prst="rect">
            <a:avLst/>
          </a:prstGeom>
          <a:noFill/>
          <a:ln w="9525">
            <a:noFill/>
            <a:miter lim="800000"/>
            <a:headEnd/>
            <a:tailEnd/>
          </a:ln>
        </p:spPr>
      </p:pic>
      <p:pic>
        <p:nvPicPr>
          <p:cNvPr id="13" name="Picture 12" descr="turtle.jpg"/>
          <p:cNvPicPr>
            <a:picLocks noChangeAspect="1"/>
          </p:cNvPicPr>
          <p:nvPr/>
        </p:nvPicPr>
        <p:blipFill>
          <a:blip r:embed="rId2" cstate="print"/>
          <a:srcRect/>
          <a:stretch>
            <a:fillRect/>
          </a:stretch>
        </p:blipFill>
        <p:spPr bwMode="auto">
          <a:xfrm>
            <a:off x="6248400" y="1524000"/>
            <a:ext cx="1484313" cy="965200"/>
          </a:xfrm>
          <a:prstGeom prst="rect">
            <a:avLst/>
          </a:prstGeom>
          <a:noFill/>
          <a:ln w="9525">
            <a:noFill/>
            <a:miter lim="800000"/>
            <a:headEnd/>
            <a:tailEnd/>
          </a:ln>
        </p:spPr>
      </p:pic>
      <p:pic>
        <p:nvPicPr>
          <p:cNvPr id="14" name="Picture 13" descr="baby elephant.jpg"/>
          <p:cNvPicPr>
            <a:picLocks noChangeAspect="1"/>
          </p:cNvPicPr>
          <p:nvPr/>
        </p:nvPicPr>
        <p:blipFill>
          <a:blip r:embed="rId3" cstate="print"/>
          <a:stretch>
            <a:fillRect/>
          </a:stretch>
        </p:blipFill>
        <p:spPr>
          <a:xfrm>
            <a:off x="609600" y="1219200"/>
            <a:ext cx="1347305" cy="1143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17" name="Picture 16" descr="turtle.jpg"/>
          <p:cNvPicPr>
            <a:picLocks noChangeAspect="1"/>
          </p:cNvPicPr>
          <p:nvPr/>
        </p:nvPicPr>
        <p:blipFill>
          <a:blip r:embed="rId2" cstate="print"/>
          <a:srcRect/>
          <a:stretch>
            <a:fillRect/>
          </a:stretch>
        </p:blipFill>
        <p:spPr bwMode="auto">
          <a:xfrm>
            <a:off x="4191000" y="1371600"/>
            <a:ext cx="1484313" cy="965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10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12"/>
                                        </p:tgtEl>
                                        <p:attrNameLst>
                                          <p:attrName>style.visibility</p:attrName>
                                        </p:attrNameLst>
                                      </p:cBhvr>
                                      <p:to>
                                        <p:strVal val="visible"/>
                                      </p:to>
                                    </p:set>
                                    <p:animEffect transition="in" filter="blinds(horizontal)">
                                      <p:cBhvr>
                                        <p:cTn id="12" dur="1000"/>
                                        <p:tgtEl>
                                          <p:spTgt spid="12"/>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linds(horizontal)">
                                      <p:cBhvr>
                                        <p:cTn id="17" dur="1000"/>
                                        <p:tgtEl>
                                          <p:spTgt spid="17"/>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blinds(horizontal)">
                                      <p:cBhvr>
                                        <p:cTn id="22" dur="10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pic>
        <p:nvPicPr>
          <p:cNvPr id="3" name="Picture 4"/>
          <p:cNvPicPr>
            <a:picLocks noChangeAspect="1" noChangeArrowheads="1"/>
          </p:cNvPicPr>
          <p:nvPr/>
        </p:nvPicPr>
        <p:blipFill>
          <a:blip r:embed="rId2" cstate="print"/>
          <a:srcRect/>
          <a:stretch>
            <a:fillRect/>
          </a:stretch>
        </p:blipFill>
        <p:spPr bwMode="auto">
          <a:xfrm>
            <a:off x="866912" y="1905000"/>
            <a:ext cx="7286488" cy="2209800"/>
          </a:xfrm>
          <a:prstGeom prst="rect">
            <a:avLst/>
          </a:prstGeom>
          <a:noFill/>
        </p:spPr>
      </p:pic>
      <p:sp>
        <p:nvSpPr>
          <p:cNvPr id="4" name="Rectangle 3"/>
          <p:cNvSpPr/>
          <p:nvPr/>
        </p:nvSpPr>
        <p:spPr>
          <a:xfrm>
            <a:off x="457200" y="545069"/>
            <a:ext cx="4267200" cy="923330"/>
          </a:xfrm>
          <a:prstGeom prst="rect">
            <a:avLst/>
          </a:prstGeom>
        </p:spPr>
        <p:txBody>
          <a:bodyPr wrap="square">
            <a:spAutoFit/>
          </a:bodyPr>
          <a:lstStyle/>
          <a:p>
            <a:r>
              <a:rPr lang="en-US" sz="5400" dirty="0" err="1" smtClean="0">
                <a:solidFill>
                  <a:schemeClr val="bg1"/>
                </a:solidFill>
              </a:rPr>
              <a:t>Samai</a:t>
            </a:r>
            <a:endParaRPr lang="en-US" sz="5400" dirty="0">
              <a:solidFill>
                <a:schemeClr val="bg1"/>
              </a:solidFill>
            </a:endParaRPr>
          </a:p>
        </p:txBody>
      </p:sp>
      <p:sp>
        <p:nvSpPr>
          <p:cNvPr id="5" name="Rectangle 4"/>
          <p:cNvSpPr/>
          <p:nvPr/>
        </p:nvSpPr>
        <p:spPr>
          <a:xfrm>
            <a:off x="762000" y="4715470"/>
            <a:ext cx="7543800" cy="1569660"/>
          </a:xfrm>
          <a:prstGeom prst="rect">
            <a:avLst/>
          </a:prstGeom>
        </p:spPr>
        <p:txBody>
          <a:bodyPr wrap="square">
            <a:spAutoFit/>
          </a:bodyPr>
          <a:lstStyle/>
          <a:p>
            <a:r>
              <a:rPr lang="en-US" sz="3200" dirty="0" err="1" smtClean="0">
                <a:solidFill>
                  <a:schemeClr val="bg1"/>
                </a:solidFill>
              </a:rPr>
              <a:t>I’qa</a:t>
            </a:r>
            <a:r>
              <a:rPr lang="en-US" sz="3200" dirty="0" smtClean="0">
                <a:solidFill>
                  <a:schemeClr val="bg1"/>
                </a:solidFill>
              </a:rPr>
              <a:t> </a:t>
            </a:r>
            <a:r>
              <a:rPr lang="en-US" sz="3200" b="1" dirty="0" err="1" smtClean="0">
                <a:solidFill>
                  <a:schemeClr val="bg1"/>
                </a:solidFill>
              </a:rPr>
              <a:t>Samai</a:t>
            </a:r>
            <a:r>
              <a:rPr lang="en-US" sz="3200" dirty="0" smtClean="0">
                <a:solidFill>
                  <a:schemeClr val="bg1"/>
                </a:solidFill>
              </a:rPr>
              <a:t> is commonly used for Classical Arabic love songs and also with the </a:t>
            </a:r>
            <a:r>
              <a:rPr lang="en-US" sz="3200" dirty="0" err="1" smtClean="0">
                <a:solidFill>
                  <a:schemeClr val="bg1"/>
                </a:solidFill>
              </a:rPr>
              <a:t>Samai</a:t>
            </a:r>
            <a:r>
              <a:rPr lang="en-US" sz="3200" dirty="0" smtClean="0">
                <a:solidFill>
                  <a:schemeClr val="bg1"/>
                </a:solidFill>
              </a:rPr>
              <a:t> instrumental form.</a:t>
            </a:r>
            <a:endParaRPr lang="en-US" sz="3200" dirty="0">
              <a:solidFill>
                <a:schemeClr val="bg1"/>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pic>
        <p:nvPicPr>
          <p:cNvPr id="6148" name="Picture 4"/>
          <p:cNvPicPr>
            <a:picLocks noChangeAspect="1" noChangeArrowheads="1"/>
          </p:cNvPicPr>
          <p:nvPr/>
        </p:nvPicPr>
        <p:blipFill>
          <a:blip r:embed="rId2" cstate="print"/>
          <a:srcRect/>
          <a:stretch>
            <a:fillRect/>
          </a:stretch>
        </p:blipFill>
        <p:spPr bwMode="auto">
          <a:xfrm>
            <a:off x="533400" y="1066800"/>
            <a:ext cx="7627938" cy="4276725"/>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normAutofit/>
          </a:bodyPr>
          <a:lstStyle/>
          <a:p>
            <a:pPr algn="l" eaLnBrk="1" hangingPunct="1"/>
            <a:r>
              <a:rPr lang="en-US" altLang="zh-TW" sz="4000" dirty="0" smtClean="0">
                <a:solidFill>
                  <a:schemeClr val="bg1"/>
                </a:solidFill>
                <a:latin typeface="Perpetua" pitchFamily="18" charset="0"/>
                <a:ea typeface="新細明體" pitchFamily="18" charset="-120"/>
              </a:rPr>
              <a:t>Chang </a:t>
            </a:r>
            <a:r>
              <a:rPr lang="en-US" altLang="zh-TW" sz="4000" dirty="0" err="1" smtClean="0">
                <a:solidFill>
                  <a:schemeClr val="bg1"/>
                </a:solidFill>
                <a:latin typeface="Perpetua" pitchFamily="18" charset="0"/>
                <a:ea typeface="新細明體" pitchFamily="18" charset="-120"/>
              </a:rPr>
              <a:t>gu</a:t>
            </a:r>
            <a:r>
              <a:rPr lang="en-US" altLang="zh-TW" sz="4000" dirty="0" smtClean="0">
                <a:solidFill>
                  <a:schemeClr val="bg1"/>
                </a:solidFill>
                <a:latin typeface="Perpetua" pitchFamily="18" charset="0"/>
                <a:ea typeface="新細明體" pitchFamily="18" charset="-120"/>
              </a:rPr>
              <a:t> drum</a:t>
            </a:r>
          </a:p>
        </p:txBody>
      </p:sp>
      <p:sp>
        <p:nvSpPr>
          <p:cNvPr id="28675" name="Rectangle 3"/>
          <p:cNvSpPr>
            <a:spLocks noGrp="1" noChangeArrowheads="1"/>
          </p:cNvSpPr>
          <p:nvPr>
            <p:ph sz="half" idx="1"/>
          </p:nvPr>
        </p:nvSpPr>
        <p:spPr>
          <a:xfrm>
            <a:off x="152400" y="1189037"/>
            <a:ext cx="4038600" cy="4525963"/>
          </a:xfrm>
        </p:spPr>
        <p:txBody>
          <a:bodyPr>
            <a:normAutofit lnSpcReduction="10000"/>
          </a:bodyPr>
          <a:lstStyle/>
          <a:p>
            <a:pPr eaLnBrk="1" hangingPunct="1"/>
            <a:r>
              <a:rPr lang="en-US" altLang="zh-TW" dirty="0" smtClean="0">
                <a:solidFill>
                  <a:schemeClr val="bg1"/>
                </a:solidFill>
                <a:latin typeface="Perpetua" pitchFamily="18" charset="0"/>
              </a:rPr>
              <a:t>This major percussion instrument is used for both folk and court music.</a:t>
            </a:r>
          </a:p>
          <a:p>
            <a:pPr eaLnBrk="1" hangingPunct="1"/>
            <a:r>
              <a:rPr lang="en-US" altLang="zh-TW" dirty="0" smtClean="0">
                <a:solidFill>
                  <a:schemeClr val="bg1"/>
                </a:solidFill>
                <a:latin typeface="Perpetua" pitchFamily="18" charset="0"/>
              </a:rPr>
              <a:t>Right-hand skin is played with a stick; left-hand skin, with the hand.</a:t>
            </a:r>
          </a:p>
          <a:p>
            <a:pPr eaLnBrk="1" hangingPunct="1"/>
            <a:r>
              <a:rPr lang="en-US" altLang="zh-TW" dirty="0" smtClean="0">
                <a:solidFill>
                  <a:schemeClr val="bg1"/>
                </a:solidFill>
                <a:latin typeface="Perpetua" pitchFamily="18" charset="0"/>
              </a:rPr>
              <a:t>In many outdoor folk dances, a heavier bamboo stick is used on the right and a mallet with a wooden ball on the left.</a:t>
            </a:r>
          </a:p>
          <a:p>
            <a:pPr eaLnBrk="1" hangingPunct="1"/>
            <a:endParaRPr lang="en-US" altLang="zh-TW" dirty="0" smtClean="0">
              <a:solidFill>
                <a:schemeClr val="bg1"/>
              </a:solidFill>
            </a:endParaRPr>
          </a:p>
        </p:txBody>
      </p:sp>
      <p:pic>
        <p:nvPicPr>
          <p:cNvPr id="28676" name="Picture 4" descr="janggoo"/>
          <p:cNvPicPr>
            <a:picLocks noChangeAspect="1" noChangeArrowheads="1"/>
          </p:cNvPicPr>
          <p:nvPr/>
        </p:nvPicPr>
        <p:blipFill>
          <a:blip r:embed="rId2" cstate="print"/>
          <a:srcRect/>
          <a:stretch>
            <a:fillRect/>
          </a:stretch>
        </p:blipFill>
        <p:spPr bwMode="auto">
          <a:xfrm>
            <a:off x="4800600" y="381000"/>
            <a:ext cx="3429000" cy="2700338"/>
          </a:xfrm>
          <a:prstGeom prst="rect">
            <a:avLst/>
          </a:prstGeom>
          <a:noFill/>
          <a:ln w="9525">
            <a:noFill/>
            <a:miter lim="800000"/>
            <a:headEnd/>
            <a:tailEnd/>
          </a:ln>
        </p:spPr>
      </p:pic>
      <p:pic>
        <p:nvPicPr>
          <p:cNvPr id="5" name="Picture 4" descr="chang gu rhythm.tif"/>
          <p:cNvPicPr>
            <a:picLocks noChangeAspect="1"/>
          </p:cNvPicPr>
          <p:nvPr/>
        </p:nvPicPr>
        <p:blipFill>
          <a:blip r:embed="rId3" cstate="print"/>
          <a:stretch>
            <a:fillRect/>
          </a:stretch>
        </p:blipFill>
        <p:spPr>
          <a:xfrm>
            <a:off x="4275349" y="3581400"/>
            <a:ext cx="4716251" cy="1101725"/>
          </a:xfrm>
          <a:prstGeom prst="rect">
            <a:avLst/>
          </a:prstGeom>
          <a:ln>
            <a:solidFill>
              <a:schemeClr val="tx1"/>
            </a:solidFill>
          </a:ln>
        </p:spPr>
      </p:pic>
      <p:sp>
        <p:nvSpPr>
          <p:cNvPr id="6" name="TextBox 5"/>
          <p:cNvSpPr txBox="1"/>
          <p:nvPr/>
        </p:nvSpPr>
        <p:spPr>
          <a:xfrm>
            <a:off x="5029200" y="4953000"/>
            <a:ext cx="3336939" cy="369332"/>
          </a:xfrm>
          <a:prstGeom prst="rect">
            <a:avLst/>
          </a:prstGeom>
          <a:noFill/>
        </p:spPr>
        <p:txBody>
          <a:bodyPr wrap="none" rtlCol="0">
            <a:spAutoFit/>
          </a:bodyPr>
          <a:lstStyle/>
          <a:p>
            <a:r>
              <a:rPr lang="en-US" dirty="0" smtClean="0">
                <a:solidFill>
                  <a:schemeClr val="bg1"/>
                </a:solidFill>
              </a:rPr>
              <a:t>Drum accompaniment for </a:t>
            </a:r>
            <a:r>
              <a:rPr lang="en-US" dirty="0" err="1" smtClean="0">
                <a:solidFill>
                  <a:schemeClr val="bg1"/>
                </a:solidFill>
              </a:rPr>
              <a:t>Arirang</a:t>
            </a:r>
            <a:endParaRPr lang="en-US" dirty="0">
              <a:solidFill>
                <a:schemeClr val="bg1"/>
              </a:solidFill>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pic>
        <p:nvPicPr>
          <p:cNvPr id="2" name="Picture 1" descr="Arirang.tif"/>
          <p:cNvPicPr>
            <a:picLocks noChangeAspect="1"/>
          </p:cNvPicPr>
          <p:nvPr/>
        </p:nvPicPr>
        <p:blipFill>
          <a:blip r:embed="rId2" cstate="print"/>
          <a:stretch>
            <a:fillRect/>
          </a:stretch>
        </p:blipFill>
        <p:spPr>
          <a:xfrm>
            <a:off x="1265237" y="152400"/>
            <a:ext cx="6613525" cy="3251200"/>
          </a:xfrm>
          <a:prstGeom prst="rect">
            <a:avLst/>
          </a:prstGeom>
        </p:spPr>
      </p:pic>
      <p:sp>
        <p:nvSpPr>
          <p:cNvPr id="79873" name="Rectangle 1"/>
          <p:cNvSpPr>
            <a:spLocks noChangeArrowheads="1"/>
          </p:cNvSpPr>
          <p:nvPr/>
        </p:nvSpPr>
        <p:spPr bwMode="auto">
          <a:xfrm>
            <a:off x="609600" y="3872567"/>
            <a:ext cx="78486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600" b="0" i="0" u="sng" strike="noStrike" cap="none" normalizeH="0" baseline="0" dirty="0" smtClean="0">
                <a:ln>
                  <a:noFill/>
                </a:ln>
                <a:solidFill>
                  <a:schemeClr val="bg1"/>
                </a:solidFill>
                <a:effectLst/>
                <a:latin typeface="Calibri" pitchFamily="34" charset="0"/>
                <a:ea typeface="PMingLiU" pitchFamily="18" charset="-120"/>
                <a:cs typeface="Arial" pitchFamily="34" charset="0"/>
              </a:rPr>
              <a:t>About the song</a:t>
            </a:r>
            <a:endParaRPr kumimoji="0" lang="en-US" sz="16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chemeClr val="bg1"/>
                </a:solidFill>
                <a:effectLst/>
                <a:latin typeface="Calibri" pitchFamily="34" charset="0"/>
                <a:ea typeface="PMingLiU" pitchFamily="18" charset="-120"/>
                <a:cs typeface="Arial" pitchFamily="34" charset="0"/>
              </a:rPr>
              <a:t>Arirang</a:t>
            </a:r>
            <a:r>
              <a:rPr kumimoji="0" lang="en-US" sz="1600" b="0" i="0" u="none" strike="noStrike" cap="none" normalizeH="0" baseline="0" dirty="0" smtClean="0">
                <a:ln>
                  <a:noFill/>
                </a:ln>
                <a:solidFill>
                  <a:schemeClr val="bg1"/>
                </a:solidFill>
                <a:effectLst/>
                <a:latin typeface="Calibri" pitchFamily="34" charset="0"/>
                <a:ea typeface="PMingLiU" pitchFamily="18" charset="-120"/>
                <a:cs typeface="Arial" pitchFamily="34" charset="0"/>
              </a:rPr>
              <a:t> is one of the most well-known Korean folk songs. The </a:t>
            </a:r>
            <a:r>
              <a:rPr kumimoji="0" lang="en-US" sz="1600" b="0" i="0" u="none" strike="noStrike" cap="none" normalizeH="0" baseline="0" dirty="0" err="1" smtClean="0">
                <a:ln>
                  <a:noFill/>
                </a:ln>
                <a:solidFill>
                  <a:schemeClr val="bg1"/>
                </a:solidFill>
                <a:effectLst/>
                <a:latin typeface="Calibri" pitchFamily="34" charset="0"/>
                <a:ea typeface="PMingLiU" pitchFamily="18" charset="-120"/>
                <a:cs typeface="Arial" pitchFamily="34" charset="0"/>
              </a:rPr>
              <a:t>Arirang</a:t>
            </a:r>
            <a:r>
              <a:rPr kumimoji="0" lang="en-US" sz="1600" b="0" i="0" u="none" strike="noStrike" cap="none" normalizeH="0" baseline="0" dirty="0" smtClean="0">
                <a:ln>
                  <a:noFill/>
                </a:ln>
                <a:solidFill>
                  <a:schemeClr val="bg1"/>
                </a:solidFill>
                <a:effectLst/>
                <a:latin typeface="Calibri" pitchFamily="34" charset="0"/>
                <a:ea typeface="PMingLiU" pitchFamily="18" charset="-120"/>
                <a:cs typeface="Arial" pitchFamily="34" charset="0"/>
              </a:rPr>
              <a:t> Gorge in the text is an imaginary rendezvous of lovers in dreamland, although there is a real mountain pass called “</a:t>
            </a:r>
            <a:r>
              <a:rPr kumimoji="0" lang="en-US" sz="1600" b="0" i="0" u="none" strike="noStrike" cap="none" normalizeH="0" baseline="0" dirty="0" err="1" smtClean="0">
                <a:ln>
                  <a:noFill/>
                </a:ln>
                <a:solidFill>
                  <a:schemeClr val="bg1"/>
                </a:solidFill>
                <a:effectLst/>
                <a:latin typeface="Calibri" pitchFamily="34" charset="0"/>
                <a:ea typeface="PMingLiU" pitchFamily="18" charset="-120"/>
                <a:cs typeface="Arial" pitchFamily="34" charset="0"/>
              </a:rPr>
              <a:t>Arirang</a:t>
            </a:r>
            <a:r>
              <a:rPr kumimoji="0" lang="en-US" sz="1600" b="0" i="0" u="none" strike="noStrike" cap="none" normalizeH="0" baseline="0" dirty="0" smtClean="0">
                <a:ln>
                  <a:noFill/>
                </a:ln>
                <a:solidFill>
                  <a:schemeClr val="bg1"/>
                </a:solidFill>
                <a:effectLst/>
                <a:latin typeface="Calibri" pitchFamily="34" charset="0"/>
                <a:ea typeface="PMingLiU" pitchFamily="18" charset="-120"/>
                <a:cs typeface="Arial" pitchFamily="34" charset="0"/>
              </a:rPr>
              <a:t> Gorge,” outside the small East Gate of Seoul. The tune is melancholy and gained great fame after a silent film of the same title was produced by Na Un-</a:t>
            </a:r>
            <a:r>
              <a:rPr kumimoji="0" lang="en-US" sz="1600" b="0" i="0" u="none" strike="noStrike" cap="none" normalizeH="0" baseline="0" dirty="0" err="1" smtClean="0">
                <a:ln>
                  <a:noFill/>
                </a:ln>
                <a:solidFill>
                  <a:schemeClr val="bg1"/>
                </a:solidFill>
                <a:effectLst/>
                <a:latin typeface="Calibri" pitchFamily="34" charset="0"/>
                <a:ea typeface="PMingLiU" pitchFamily="18" charset="-120"/>
                <a:cs typeface="Arial" pitchFamily="34" charset="0"/>
              </a:rPr>
              <a:t>Gyu</a:t>
            </a:r>
            <a:r>
              <a:rPr kumimoji="0" lang="en-US" sz="1600" b="0" i="0" u="none" strike="noStrike" cap="none" normalizeH="0" baseline="0" dirty="0" smtClean="0">
                <a:ln>
                  <a:noFill/>
                </a:ln>
                <a:solidFill>
                  <a:schemeClr val="bg1"/>
                </a:solidFill>
                <a:effectLst/>
                <a:latin typeface="Calibri" pitchFamily="34" charset="0"/>
                <a:ea typeface="PMingLiU" pitchFamily="18" charset="-120"/>
                <a:cs typeface="Arial" pitchFamily="34" charset="0"/>
              </a:rPr>
              <a:t> in 1926. It became a symbol of the struggle for independence against Japanese colonization (1910-1945). </a:t>
            </a:r>
            <a:endParaRPr kumimoji="0" lang="en-US" sz="16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sng" strike="noStrike" cap="none" normalizeH="0" baseline="0" dirty="0" smtClean="0">
                <a:ln>
                  <a:noFill/>
                </a:ln>
                <a:solidFill>
                  <a:schemeClr val="bg1"/>
                </a:solidFill>
                <a:effectLst/>
                <a:latin typeface="Calibri" pitchFamily="34" charset="0"/>
                <a:ea typeface="PMingLiU" pitchFamily="18" charset="-120"/>
                <a:cs typeface="Arial" pitchFamily="34" charset="0"/>
              </a:rPr>
              <a:t>Text Translation</a:t>
            </a:r>
            <a:endParaRPr kumimoji="0" lang="en-US" sz="16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err="1" smtClean="0">
                <a:ln>
                  <a:noFill/>
                </a:ln>
                <a:solidFill>
                  <a:schemeClr val="bg1"/>
                </a:solidFill>
                <a:effectLst/>
                <a:latin typeface="Calibri" pitchFamily="34" charset="0"/>
                <a:ea typeface="PMingLiU" pitchFamily="18" charset="-120"/>
                <a:cs typeface="Arial" pitchFamily="34" charset="0"/>
              </a:rPr>
              <a:t>Arirang</a:t>
            </a:r>
            <a:r>
              <a:rPr kumimoji="0" lang="en-US" sz="1600" b="0" i="0" u="none" strike="noStrike" cap="none" normalizeH="0" baseline="0" dirty="0" smtClean="0">
                <a:ln>
                  <a:noFill/>
                </a:ln>
                <a:solidFill>
                  <a:schemeClr val="bg1"/>
                </a:solidFill>
                <a:effectLst/>
                <a:latin typeface="Calibri" pitchFamily="34" charset="0"/>
                <a:ea typeface="PMingLiU" pitchFamily="18" charset="-120"/>
                <a:cs typeface="Arial" pitchFamily="34" charset="0"/>
              </a:rPr>
              <a:t>, </a:t>
            </a:r>
            <a:r>
              <a:rPr kumimoji="0" lang="en-US" sz="1600" b="0" i="0" u="none" strike="noStrike" cap="none" normalizeH="0" baseline="0" dirty="0" err="1" smtClean="0">
                <a:ln>
                  <a:noFill/>
                </a:ln>
                <a:solidFill>
                  <a:schemeClr val="bg1"/>
                </a:solidFill>
                <a:effectLst/>
                <a:latin typeface="Calibri" pitchFamily="34" charset="0"/>
                <a:ea typeface="PMingLiU" pitchFamily="18" charset="-120"/>
                <a:cs typeface="Arial" pitchFamily="34" charset="0"/>
              </a:rPr>
              <a:t>Arirang</a:t>
            </a:r>
            <a:r>
              <a:rPr kumimoji="0" lang="en-US" sz="1600" b="0" i="0" u="none" strike="noStrike" cap="none" normalizeH="0" baseline="0" dirty="0" smtClean="0">
                <a:ln>
                  <a:noFill/>
                </a:ln>
                <a:solidFill>
                  <a:schemeClr val="bg1"/>
                </a:solidFill>
                <a:effectLst/>
                <a:latin typeface="Calibri" pitchFamily="34" charset="0"/>
                <a:ea typeface="PMingLiU" pitchFamily="18" charset="-120"/>
                <a:cs typeface="Arial" pitchFamily="34" charset="0"/>
              </a:rPr>
              <a:t>, </a:t>
            </a:r>
            <a:r>
              <a:rPr kumimoji="0" lang="en-US" sz="1600" b="0" i="0" u="none" strike="noStrike" cap="none" normalizeH="0" baseline="0" dirty="0" err="1" smtClean="0">
                <a:ln>
                  <a:noFill/>
                </a:ln>
                <a:solidFill>
                  <a:schemeClr val="bg1"/>
                </a:solidFill>
                <a:effectLst/>
                <a:latin typeface="Calibri" pitchFamily="34" charset="0"/>
                <a:ea typeface="PMingLiU" pitchFamily="18" charset="-120"/>
                <a:cs typeface="Arial" pitchFamily="34" charset="0"/>
              </a:rPr>
              <a:t>Arariyo</a:t>
            </a:r>
            <a:r>
              <a:rPr kumimoji="0" lang="en-US" sz="1600" b="0" i="0" u="none" strike="noStrike" cap="none" normalizeH="0" baseline="0" dirty="0" smtClean="0">
                <a:ln>
                  <a:noFill/>
                </a:ln>
                <a:solidFill>
                  <a:schemeClr val="bg1"/>
                </a:solidFill>
                <a:effectLst/>
                <a:latin typeface="Calibri" pitchFamily="34" charset="0"/>
                <a:ea typeface="PMingLiU" pitchFamily="18" charset="-120"/>
                <a:cs typeface="Arial" pitchFamily="34" charset="0"/>
              </a:rPr>
              <a:t>. </a:t>
            </a:r>
            <a:r>
              <a:rPr kumimoji="0" lang="en-US" sz="1600" b="0" i="0" u="none" strike="noStrike" cap="none" normalizeH="0" baseline="0" dirty="0" err="1" smtClean="0">
                <a:ln>
                  <a:noFill/>
                </a:ln>
                <a:solidFill>
                  <a:schemeClr val="bg1"/>
                </a:solidFill>
                <a:effectLst/>
                <a:latin typeface="Calibri" pitchFamily="34" charset="0"/>
                <a:ea typeface="PMingLiU" pitchFamily="18" charset="-120"/>
                <a:cs typeface="Arial" pitchFamily="34" charset="0"/>
              </a:rPr>
              <a:t>Arirang</a:t>
            </a:r>
            <a:r>
              <a:rPr kumimoji="0" lang="en-US" sz="1600" b="0" i="0" u="none" strike="noStrike" cap="none" normalizeH="0" baseline="0" dirty="0" smtClean="0">
                <a:ln>
                  <a:noFill/>
                </a:ln>
                <a:solidFill>
                  <a:schemeClr val="bg1"/>
                </a:solidFill>
                <a:effectLst/>
                <a:latin typeface="Calibri" pitchFamily="34" charset="0"/>
                <a:ea typeface="PMingLiU" pitchFamily="18" charset="-120"/>
                <a:cs typeface="Arial" pitchFamily="34" charset="0"/>
              </a:rPr>
              <a:t> Pass is the long road you go.</a:t>
            </a:r>
            <a:endParaRPr kumimoji="0" lang="en-US" sz="1600" b="0" i="0" u="none" strike="noStrike" cap="none" normalizeH="0" baseline="0" dirty="0" smtClean="0">
              <a:ln>
                <a:noFill/>
              </a:ln>
              <a:solidFill>
                <a:schemeClr val="bg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chemeClr val="bg1"/>
                </a:solidFill>
                <a:effectLst/>
                <a:latin typeface="Calibri" pitchFamily="34" charset="0"/>
                <a:ea typeface="PMingLiU" pitchFamily="18" charset="-120"/>
                <a:cs typeface="Arial" pitchFamily="34" charset="0"/>
              </a:rPr>
              <a:t>If you leave and forsake me. Before you have gone three miles, you will be lame. </a:t>
            </a:r>
            <a:endParaRPr kumimoji="0" lang="en-US" sz="1600" b="0" i="0" u="none" strike="noStrike" cap="none" normalizeH="0" baseline="0" dirty="0" smtClean="0">
              <a:ln>
                <a:noFill/>
              </a:ln>
              <a:solidFill>
                <a:schemeClr val="bg1"/>
              </a:solidFill>
              <a:effectLst/>
              <a:latin typeface="Arial" pitchFamily="34" charset="0"/>
              <a:cs typeface="Arial"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4338" name="Title 1"/>
          <p:cNvSpPr>
            <a:spLocks noGrp="1"/>
          </p:cNvSpPr>
          <p:nvPr>
            <p:ph type="title"/>
          </p:nvPr>
        </p:nvSpPr>
        <p:spPr>
          <a:xfrm>
            <a:off x="304800" y="304800"/>
            <a:ext cx="8382000" cy="1112838"/>
          </a:xfrm>
        </p:spPr>
        <p:txBody>
          <a:bodyPr>
            <a:noAutofit/>
          </a:bodyPr>
          <a:lstStyle/>
          <a:p>
            <a:pPr eaLnBrk="1" hangingPunct="1"/>
            <a:r>
              <a:rPr lang="en-US" altLang="zh-TW" sz="4000" dirty="0" smtClean="0">
                <a:solidFill>
                  <a:schemeClr val="bg1"/>
                </a:solidFill>
                <a:ea typeface="新細明體" pitchFamily="18" charset="-120"/>
              </a:rPr>
              <a:t/>
            </a:r>
            <a:br>
              <a:rPr lang="en-US" altLang="zh-TW" sz="4000" dirty="0" smtClean="0">
                <a:solidFill>
                  <a:schemeClr val="bg1"/>
                </a:solidFill>
                <a:ea typeface="新細明體" pitchFamily="18" charset="-120"/>
              </a:rPr>
            </a:br>
            <a:r>
              <a:rPr lang="en-US" altLang="zh-TW" sz="4000" dirty="0" smtClean="0">
                <a:solidFill>
                  <a:schemeClr val="bg1"/>
                </a:solidFill>
                <a:ea typeface="新細明體" pitchFamily="18" charset="-120"/>
              </a:rPr>
              <a:t>Gamelan </a:t>
            </a:r>
            <a:r>
              <a:rPr lang="en-US" sz="4000" i="1" dirty="0" err="1" smtClean="0">
                <a:solidFill>
                  <a:schemeClr val="bg1"/>
                </a:solidFill>
              </a:rPr>
              <a:t>Bebonangan</a:t>
            </a:r>
            <a:r>
              <a:rPr lang="en-US" sz="4000" i="1" dirty="0" smtClean="0">
                <a:solidFill>
                  <a:schemeClr val="bg1"/>
                </a:solidFill>
              </a:rPr>
              <a:t>/</a:t>
            </a:r>
            <a:r>
              <a:rPr lang="en-US" sz="4000" i="1" dirty="0" err="1" smtClean="0">
                <a:solidFill>
                  <a:schemeClr val="bg1"/>
                </a:solidFill>
              </a:rPr>
              <a:t>Beleganjur</a:t>
            </a:r>
            <a:r>
              <a:rPr lang="en-US" altLang="zh-TW" sz="4000" dirty="0" smtClean="0">
                <a:solidFill>
                  <a:schemeClr val="bg1"/>
                </a:solidFill>
                <a:ea typeface="新細明體" pitchFamily="18" charset="-120"/>
              </a:rPr>
              <a:t> </a:t>
            </a:r>
            <a:br>
              <a:rPr lang="en-US" altLang="zh-TW" sz="4000" dirty="0" smtClean="0">
                <a:solidFill>
                  <a:schemeClr val="bg1"/>
                </a:solidFill>
                <a:ea typeface="新細明體" pitchFamily="18" charset="-120"/>
              </a:rPr>
            </a:br>
            <a:r>
              <a:rPr lang="en-US" altLang="zh-TW" sz="4000" dirty="0" smtClean="0">
                <a:solidFill>
                  <a:schemeClr val="bg1"/>
                </a:solidFill>
                <a:ea typeface="新細明體" pitchFamily="18" charset="-120"/>
              </a:rPr>
              <a:t>(marching gamelan)</a:t>
            </a:r>
            <a:br>
              <a:rPr lang="en-US" altLang="zh-TW" sz="4000" dirty="0" smtClean="0">
                <a:solidFill>
                  <a:schemeClr val="bg1"/>
                </a:solidFill>
                <a:ea typeface="新細明體" pitchFamily="18" charset="-120"/>
              </a:rPr>
            </a:br>
            <a:endParaRPr lang="en-US" sz="4000" dirty="0" smtClean="0">
              <a:solidFill>
                <a:schemeClr val="bg1"/>
              </a:solidFill>
              <a:ea typeface="新細明體" pitchFamily="18" charset="-120"/>
            </a:endParaRPr>
          </a:p>
        </p:txBody>
      </p:sp>
      <p:sp>
        <p:nvSpPr>
          <p:cNvPr id="14339" name="Content Placeholder 2"/>
          <p:cNvSpPr>
            <a:spLocks noGrp="1"/>
          </p:cNvSpPr>
          <p:nvPr>
            <p:ph idx="1"/>
          </p:nvPr>
        </p:nvSpPr>
        <p:spPr>
          <a:xfrm>
            <a:off x="609600" y="1984375"/>
            <a:ext cx="7696200" cy="3730625"/>
          </a:xfrm>
        </p:spPr>
        <p:txBody>
          <a:bodyPr/>
          <a:lstStyle/>
          <a:p>
            <a:pPr eaLnBrk="1" hangingPunct="1"/>
            <a:r>
              <a:rPr lang="en-US" sz="2000" dirty="0" smtClean="0">
                <a:solidFill>
                  <a:schemeClr val="bg1"/>
                </a:solidFill>
                <a:ea typeface="新細明體" pitchFamily="18" charset="-120"/>
              </a:rPr>
              <a:t>The marching </a:t>
            </a:r>
            <a:r>
              <a:rPr lang="en-US" sz="2000" i="1" dirty="0" smtClean="0">
                <a:solidFill>
                  <a:schemeClr val="bg1"/>
                </a:solidFill>
                <a:ea typeface="新細明體" pitchFamily="18" charset="-120"/>
              </a:rPr>
              <a:t>gamelan</a:t>
            </a:r>
            <a:r>
              <a:rPr lang="en-US" sz="2000" dirty="0" smtClean="0">
                <a:solidFill>
                  <a:schemeClr val="bg1"/>
                </a:solidFill>
                <a:ea typeface="新細明體" pitchFamily="18" charset="-120"/>
              </a:rPr>
              <a:t> consists of the gong, cymbals, and drum players. </a:t>
            </a:r>
          </a:p>
          <a:p>
            <a:pPr eaLnBrk="1" hangingPunct="1"/>
            <a:r>
              <a:rPr lang="en-US" sz="2000" dirty="0" smtClean="0">
                <a:solidFill>
                  <a:schemeClr val="bg1"/>
                </a:solidFill>
                <a:ea typeface="新細明體" pitchFamily="18" charset="-120"/>
              </a:rPr>
              <a:t>Nearly every ceremony calls for a procession often more than one. </a:t>
            </a:r>
          </a:p>
          <a:p>
            <a:pPr lvl="1" eaLnBrk="1" hangingPunct="1"/>
            <a:r>
              <a:rPr lang="en-US" sz="2000" dirty="0" smtClean="0">
                <a:solidFill>
                  <a:schemeClr val="bg1"/>
                </a:solidFill>
                <a:ea typeface="新細明體" pitchFamily="18" charset="-120"/>
              </a:rPr>
              <a:t> E.g., cremation or </a:t>
            </a:r>
            <a:r>
              <a:rPr lang="en-US" sz="2000" dirty="0" smtClean="0">
                <a:solidFill>
                  <a:schemeClr val="bg1"/>
                </a:solidFill>
                <a:ea typeface="新細明體" pitchFamily="18" charset="-120"/>
                <a:hlinkClick r:id="rId2" action="ppaction://hlinkfile"/>
              </a:rPr>
              <a:t>temple festivals</a:t>
            </a:r>
            <a:r>
              <a:rPr lang="en-US" sz="2000" dirty="0" smtClean="0">
                <a:solidFill>
                  <a:schemeClr val="bg1"/>
                </a:solidFill>
                <a:ea typeface="新細明體" pitchFamily="18" charset="-120"/>
              </a:rPr>
              <a:t> (the annual temple ceremonies).</a:t>
            </a:r>
          </a:p>
          <a:p>
            <a:pPr eaLnBrk="1" hangingPunct="1"/>
            <a:r>
              <a:rPr lang="en-US" sz="2000" dirty="0" smtClean="0">
                <a:solidFill>
                  <a:schemeClr val="bg1"/>
                </a:solidFill>
                <a:ea typeface="新細明體" pitchFamily="18" charset="-120"/>
              </a:rPr>
              <a:t>Instrumentation:</a:t>
            </a:r>
          </a:p>
          <a:p>
            <a:pPr lvl="1" eaLnBrk="1" hangingPunct="1"/>
            <a:r>
              <a:rPr lang="en-US" sz="2000" dirty="0" smtClean="0">
                <a:solidFill>
                  <a:schemeClr val="bg1"/>
                </a:solidFill>
                <a:ea typeface="新細明體" pitchFamily="18" charset="-120"/>
              </a:rPr>
              <a:t>Various sizes of gongs, cymbals, and drums.</a:t>
            </a:r>
          </a:p>
          <a:p>
            <a:pPr lvl="1" eaLnBrk="1" hangingPunct="1"/>
            <a:r>
              <a:rPr lang="en-US" sz="2000" dirty="0" smtClean="0">
                <a:solidFill>
                  <a:schemeClr val="bg1"/>
                </a:solidFill>
                <a:ea typeface="新細明體" pitchFamily="18" charset="-120"/>
              </a:rPr>
              <a:t>Most of the instruments play in interlocking patterns.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pPr eaLnBrk="1" hangingPunct="1"/>
            <a:r>
              <a:rPr lang="en-US" smtClean="0"/>
              <a:t>Marching gamelan tune</a:t>
            </a:r>
          </a:p>
        </p:txBody>
      </p:sp>
      <p:graphicFrame>
        <p:nvGraphicFramePr>
          <p:cNvPr id="4" name="Content Placeholder 3"/>
          <p:cNvGraphicFramePr>
            <a:graphicFrameLocks noGrp="1"/>
          </p:cNvGraphicFramePr>
          <p:nvPr>
            <p:ph idx="1"/>
          </p:nvPr>
        </p:nvGraphicFramePr>
        <p:xfrm>
          <a:off x="990600" y="1828800"/>
          <a:ext cx="7467600" cy="3352800"/>
        </p:xfrm>
        <a:graphic>
          <a:graphicData uri="http://schemas.openxmlformats.org/drawingml/2006/table">
            <a:tbl>
              <a:tblPr/>
              <a:tblGrid>
                <a:gridCol w="1371600"/>
                <a:gridCol w="685800"/>
                <a:gridCol w="685800"/>
                <a:gridCol w="685800"/>
                <a:gridCol w="719138"/>
                <a:gridCol w="830262"/>
                <a:gridCol w="830263"/>
                <a:gridCol w="828675"/>
                <a:gridCol w="830262"/>
              </a:tblGrid>
              <a:tr h="3810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entury Schoolbook" pitchFamily="18" charset="0"/>
                          <a:ea typeface="新細明體" pitchFamily="18" charset="-120"/>
                        </a:rPr>
                        <a:t>Beat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entury Schoolbook" pitchFamily="18" charset="0"/>
                          <a:ea typeface="新細明體" pitchFamily="18" charset="-120"/>
                        </a:rPr>
                        <a:t>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entury Schoolbook" pitchFamily="18" charset="0"/>
                          <a:ea typeface="新細明體" pitchFamily="18" charset="-120"/>
                        </a:rPr>
                        <a:t>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entury Schoolbook" pitchFamily="18" charset="0"/>
                          <a:ea typeface="新細明體" pitchFamily="18" charset="-120"/>
                        </a:rPr>
                        <a:t>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entury Schoolbook" pitchFamily="18" charset="0"/>
                          <a:ea typeface="新細明體" pitchFamily="18" charset="-120"/>
                        </a:rPr>
                        <a:t>4</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entury Schoolbook" pitchFamily="18" charset="0"/>
                          <a:ea typeface="新細明體" pitchFamily="18" charset="-120"/>
                        </a:rPr>
                        <a:t>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entury Schoolbook" pitchFamily="18" charset="0"/>
                          <a:ea typeface="新細明體" pitchFamily="18" charset="-120"/>
                        </a:rPr>
                        <a:t>6</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entury Schoolbook" pitchFamily="18" charset="0"/>
                          <a:ea typeface="新細明體" pitchFamily="18" charset="-120"/>
                        </a:rPr>
                        <a:t>7</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Century Schoolbook" pitchFamily="18" charset="0"/>
                          <a:ea typeface="新細明體" pitchFamily="18" charset="-120"/>
                        </a:rPr>
                        <a:t>8</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entury Schoolbook" pitchFamily="18" charset="0"/>
                          <a:ea typeface="新細明體" pitchFamily="18" charset="-120"/>
                        </a:rPr>
                        <a:t>Kettle 5</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entury Schoolbook" pitchFamily="18" charset="0"/>
                          <a:ea typeface="新細明體" pitchFamily="18" charset="-120"/>
                        </a:rPr>
                        <a:t>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Schoolbook" pitchFamily="18"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Schoolbook" pitchFamily="18"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entury Schoolbook" pitchFamily="18" charset="0"/>
                          <a:ea typeface="新細明體" pitchFamily="18" charset="-120"/>
                        </a:rPr>
                        <a:t>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Schoolbook" pitchFamily="18"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entury Schoolbook" pitchFamily="18" charset="0"/>
                          <a:ea typeface="新細明體" pitchFamily="18" charset="-120"/>
                        </a:rPr>
                        <a:t>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Schoolbook" pitchFamily="18"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Schoolbook" pitchFamily="18"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entury Schoolbook" pitchFamily="18" charset="0"/>
                          <a:ea typeface="新細明體" pitchFamily="18" charset="-120"/>
                        </a:rPr>
                        <a:t>Kettle 3</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Schoolbook" pitchFamily="18"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Schoolbook" pitchFamily="18"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entury Schoolbook" pitchFamily="18" charset="0"/>
                          <a:ea typeface="新細明體" pitchFamily="18" charset="-120"/>
                        </a:rPr>
                        <a:t>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Schoolbook" pitchFamily="18"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Schoolbook" pitchFamily="18"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Schoolbook" pitchFamily="18"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Schoolbook" pitchFamily="18"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entury Schoolbook" pitchFamily="18" charset="0"/>
                          <a:ea typeface="新細明體" pitchFamily="18" charset="-120"/>
                        </a:rPr>
                        <a:t>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entury Schoolbook" pitchFamily="18" charset="0"/>
                          <a:ea typeface="新細明體" pitchFamily="18" charset="-120"/>
                        </a:rPr>
                        <a:t>Kettle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Schoolbook" pitchFamily="18"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entury Schoolbook" pitchFamily="18" charset="0"/>
                          <a:ea typeface="新細明體" pitchFamily="18" charset="-120"/>
                        </a:rPr>
                        <a:t>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Schoolbook" pitchFamily="18"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entury Schoolbook" pitchFamily="18" charset="0"/>
                          <a:ea typeface="新細明體" pitchFamily="18" charset="-120"/>
                        </a:rPr>
                        <a:t>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Schoolbook" pitchFamily="18"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Schoolbook" pitchFamily="18"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entury Schoolbook" pitchFamily="18" charset="0"/>
                          <a:ea typeface="新細明體" pitchFamily="18" charset="-120"/>
                        </a:rPr>
                        <a:t>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Schoolbook" pitchFamily="18"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entury Schoolbook" pitchFamily="18" charset="0"/>
                          <a:ea typeface="新細明體" pitchFamily="18" charset="-120"/>
                        </a:rPr>
                        <a:t>Kettle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Schoolbook" pitchFamily="18"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Schoolbook" pitchFamily="18"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Schoolbook" pitchFamily="18"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Schoolbook" pitchFamily="18"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entury Schoolbook" pitchFamily="18" charset="0"/>
                          <a:ea typeface="新細明體" pitchFamily="18" charset="-120"/>
                        </a:rPr>
                        <a:t>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Schoolbook" pitchFamily="18"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Schoolbook" pitchFamily="18"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Schoolbook" pitchFamily="18"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entury Schoolbook" pitchFamily="18" charset="0"/>
                          <a:ea typeface="新細明體" pitchFamily="18" charset="-120"/>
                        </a:rPr>
                        <a:t>Gong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entury Schoolbook" pitchFamily="18" charset="0"/>
                          <a:ea typeface="新細明體" pitchFamily="18" charset="-120"/>
                        </a:rPr>
                        <a:t>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Schoolbook" pitchFamily="18"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Schoolbook" pitchFamily="18"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Schoolbook" pitchFamily="18"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entury Schoolbook" pitchFamily="18" charset="0"/>
                          <a:ea typeface="新細明體" pitchFamily="18" charset="-120"/>
                        </a:rPr>
                        <a:t>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Schoolbook" pitchFamily="18"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Schoolbook" pitchFamily="18"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Schoolbook" pitchFamily="18"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entury Schoolbook" pitchFamily="18" charset="0"/>
                          <a:ea typeface="新細明體" pitchFamily="18" charset="-120"/>
                        </a:rPr>
                        <a:t>Cymbal 1</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entury Schoolbook" pitchFamily="18" charset="0"/>
                          <a:ea typeface="新細明體" pitchFamily="18" charset="-120"/>
                        </a:rPr>
                        <a:t>xo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Schoolbook" pitchFamily="18"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entury Schoolbook" pitchFamily="18" charset="0"/>
                          <a:ea typeface="新細明體" pitchFamily="18" charset="-120"/>
                        </a:rPr>
                        <a:t>xo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Schoolbook" pitchFamily="18"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entury Schoolbook" pitchFamily="18" charset="0"/>
                          <a:ea typeface="新細明體" pitchFamily="18" charset="-120"/>
                        </a:rPr>
                        <a:t>xo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Schoolbook" pitchFamily="18"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entury Schoolbook" pitchFamily="18" charset="0"/>
                          <a:ea typeface="新細明體" pitchFamily="18" charset="-120"/>
                        </a:rPr>
                        <a:t>xo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Schoolbook" pitchFamily="18"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entury Schoolbook" pitchFamily="18" charset="0"/>
                          <a:ea typeface="新細明體" pitchFamily="18" charset="-120"/>
                        </a:rPr>
                        <a:t>Cymbal 2</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Schoolbook" pitchFamily="18"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entury Schoolbook" pitchFamily="18" charset="0"/>
                          <a:ea typeface="新細明體" pitchFamily="18" charset="-120"/>
                        </a:rPr>
                        <a:t>xo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Schoolbook" pitchFamily="18"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entury Schoolbook" pitchFamily="18" charset="0"/>
                          <a:ea typeface="新細明體" pitchFamily="18" charset="-120"/>
                        </a:rPr>
                        <a:t>xo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Schoolbook" pitchFamily="18"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entury Schoolbook" pitchFamily="18" charset="0"/>
                          <a:ea typeface="新細明體" pitchFamily="18" charset="-120"/>
                        </a:rPr>
                        <a:t>xo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Century Schoolbook" pitchFamily="18" charset="0"/>
                        <a:ea typeface="新細明體" pitchFamily="18" charset="-120"/>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entury Schoolbook" pitchFamily="18" charset="0"/>
                          <a:ea typeface="新細明體" pitchFamily="18" charset="-120"/>
                        </a:rPr>
                        <a:t>xo</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D9CE"/>
                    </a:solidFill>
                  </a:tcPr>
                </a:tc>
              </a:tr>
              <a:tr h="3714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entury Schoolbook" pitchFamily="18" charset="0"/>
                          <a:ea typeface="新細明體" pitchFamily="18" charset="-120"/>
                        </a:rPr>
                        <a:t>Drum</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entury Schoolbook" pitchFamily="18" charset="0"/>
                          <a:ea typeface="新細明體" pitchFamily="18" charset="-120"/>
                        </a:rPr>
                        <a:t>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entury Schoolbook" pitchFamily="18" charset="0"/>
                          <a:ea typeface="新細明體" pitchFamily="18" charset="-120"/>
                        </a:rPr>
                        <a:t>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entury Schoolbook" pitchFamily="18" charset="0"/>
                          <a:ea typeface="新細明體" pitchFamily="18" charset="-120"/>
                        </a:rPr>
                        <a:t>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entury Schoolbook" pitchFamily="18" charset="0"/>
                          <a:ea typeface="新細明體" pitchFamily="18" charset="-120"/>
                        </a:rPr>
                        <a:t>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entury Schoolbook" pitchFamily="18" charset="0"/>
                          <a:ea typeface="新細明體" pitchFamily="18" charset="-120"/>
                        </a:rPr>
                        <a:t>ox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entury Schoolbook" pitchFamily="18" charset="0"/>
                          <a:ea typeface="新細明體" pitchFamily="18" charset="-120"/>
                        </a:rPr>
                        <a:t>ox </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entury Schoolbook" pitchFamily="18" charset="0"/>
                          <a:ea typeface="新細明體" pitchFamily="18" charset="-120"/>
                        </a:rPr>
                        <a:t>ox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Century Schoolbook" pitchFamily="18" charset="0"/>
                          <a:ea typeface="新細明體" pitchFamily="18" charset="-120"/>
                        </a:rPr>
                        <a:t>ox</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FFEDE8"/>
                    </a:solidFill>
                  </a:tcPr>
                </a:tc>
              </a:tr>
            </a:tbl>
          </a:graphicData>
        </a:graphic>
      </p:graphicFrame>
      <p:sp>
        <p:nvSpPr>
          <p:cNvPr id="15465" name="TextBox 4"/>
          <p:cNvSpPr txBox="1">
            <a:spLocks noChangeArrowheads="1"/>
          </p:cNvSpPr>
          <p:nvPr/>
        </p:nvSpPr>
        <p:spPr bwMode="auto">
          <a:xfrm>
            <a:off x="609600" y="5334000"/>
            <a:ext cx="7848600" cy="646113"/>
          </a:xfrm>
          <a:prstGeom prst="rect">
            <a:avLst/>
          </a:prstGeom>
          <a:noFill/>
          <a:ln w="9525">
            <a:noFill/>
            <a:miter lim="800000"/>
            <a:headEnd/>
            <a:tailEnd/>
          </a:ln>
        </p:spPr>
        <p:txBody>
          <a:bodyPr>
            <a:spAutoFit/>
          </a:bodyPr>
          <a:lstStyle/>
          <a:p>
            <a:r>
              <a:rPr lang="en-US"/>
              <a:t>This is based on the pentatonic scale , </a:t>
            </a:r>
            <a:r>
              <a:rPr lang="en-US" i="1"/>
              <a:t>Do, Re, Mi, Sol </a:t>
            </a:r>
            <a:r>
              <a:rPr lang="en-US"/>
              <a:t>or </a:t>
            </a:r>
            <a:r>
              <a:rPr lang="en-US" i="1"/>
              <a:t>Ding Dong Deng Dung, </a:t>
            </a:r>
            <a:r>
              <a:rPr lang="en-US"/>
              <a:t>the Balinese solfegee.</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1"/>
          <p:cNvSpPr>
            <a:spLocks noChangeArrowheads="1"/>
          </p:cNvSpPr>
          <p:nvPr/>
        </p:nvSpPr>
        <p:spPr bwMode="auto">
          <a:xfrm>
            <a:off x="533400" y="5200650"/>
            <a:ext cx="7239000" cy="1200150"/>
          </a:xfrm>
          <a:prstGeom prst="rect">
            <a:avLst/>
          </a:prstGeom>
          <a:noFill/>
          <a:ln w="9525">
            <a:noFill/>
            <a:miter lim="800000"/>
            <a:headEnd/>
            <a:tailEnd/>
          </a:ln>
        </p:spPr>
        <p:txBody>
          <a:bodyPr>
            <a:spAutoFit/>
          </a:bodyPr>
          <a:lstStyle/>
          <a:p>
            <a:r>
              <a:rPr lang="it-IT" b="1"/>
              <a:t>Gamelan beleganjur contest performance, Bali, Indonesia, 2005 </a:t>
            </a:r>
            <a:br>
              <a:rPr lang="it-IT" b="1"/>
            </a:br>
            <a:r>
              <a:rPr lang="en-US">
                <a:ea typeface="新細明體" pitchFamily="18" charset="-120"/>
                <a:hlinkClick r:id="rId3"/>
              </a:rPr>
              <a:t>http://www.youtube.com/watch?v=28-5r9-BdwQ</a:t>
            </a:r>
            <a:r>
              <a:rPr lang="en-US">
                <a:ea typeface="新細明體" pitchFamily="18" charset="-120"/>
              </a:rPr>
              <a:t/>
            </a:r>
            <a:br>
              <a:rPr lang="en-US">
                <a:ea typeface="新細明體" pitchFamily="18" charset="-120"/>
              </a:rPr>
            </a:br>
            <a:endParaRPr lang="en-US"/>
          </a:p>
        </p:txBody>
      </p:sp>
      <p:pic>
        <p:nvPicPr>
          <p:cNvPr id="3" name="Gamelan beleganjur contest performance, Bali, Indonesia, 2005 - YouTube.wmv">
            <a:hlinkClick r:id="" action="ppaction://media"/>
          </p:cNvPr>
          <p:cNvPicPr>
            <a:picLocks noRot="1" noChangeAspect="1"/>
          </p:cNvPicPr>
          <p:nvPr>
            <a:videoFile r:link="rId1"/>
          </p:nvPr>
        </p:nvPicPr>
        <p:blipFill>
          <a:blip r:embed="rId4" cstate="print"/>
          <a:srcRect/>
          <a:stretch>
            <a:fillRect/>
          </a:stretch>
        </p:blipFill>
        <p:spPr bwMode="auto">
          <a:xfrm>
            <a:off x="1600200" y="609600"/>
            <a:ext cx="5410200" cy="405765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353099"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p:cTn id="7" fill="hold" display="0">
                  <p:stCondLst>
                    <p:cond delay="indefinite"/>
                  </p:stCondLst>
                  <p:endCondLst>
                    <p:cond evt="onNext" delay="0">
                      <p:tgtEl>
                        <p:sldTgt/>
                      </p:tgtEl>
                    </p:cond>
                    <p:cond evt="onPrev" delay="0">
                      <p:tgtEl>
                        <p:sldTgt/>
                      </p:tgtEl>
                    </p:cond>
                  </p:endCondLst>
                </p:cTn>
                <p:tgtEl>
                  <p:spTgt spid="3"/>
                </p:tgtEl>
              </p:cMediaNode>
            </p:video>
            <p:seq concurrent="1" nextAc="seek">
              <p:cTn id="8" restart="whenNotActive" fill="hold" evtFilter="cancelBubble" nodeType="interactiveSeq">
                <p:stCondLst>
                  <p:cond evt="onClick" delay="0">
                    <p:tgtEl>
                      <p:spTgt spid="3"/>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3"/>
                                        </p:tgtEl>
                                      </p:cBhvr>
                                    </p:cmd>
                                  </p:childTnLst>
                                </p:cTn>
                              </p:par>
                            </p:childTnLst>
                          </p:cTn>
                        </p:par>
                      </p:childTnLst>
                    </p:cTn>
                  </p:par>
                </p:childTnLst>
              </p:cTn>
              <p:nextCondLst>
                <p:cond evt="onClick" delay="0">
                  <p:tgtEl>
                    <p:spTgt spid="3"/>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smtClean="0"/>
              <a:t>WHY?</a:t>
            </a:r>
            <a:br>
              <a:rPr lang="en-US" dirty="0" smtClean="0"/>
            </a:br>
            <a:r>
              <a:rPr lang="en-US" dirty="0" smtClean="0"/>
              <a:t>World Music in Schools?</a:t>
            </a:r>
            <a:endParaRPr lang="en-US" dirty="0"/>
          </a:p>
        </p:txBody>
      </p:sp>
      <p:sp>
        <p:nvSpPr>
          <p:cNvPr id="2" name="Text Placeholder 1"/>
          <p:cNvSpPr>
            <a:spLocks noGrp="1"/>
          </p:cNvSpPr>
          <p:nvPr>
            <p:ph type="body" idx="1"/>
          </p:nvPr>
        </p:nvSpPr>
        <p:spPr/>
        <p:txBody>
          <a:bodyPr/>
          <a:lstStyle/>
          <a:p>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music pedagogy</a:t>
            </a:r>
            <a:endParaRPr lang="en-US" dirty="0"/>
          </a:p>
        </p:txBody>
      </p:sp>
      <p:sp>
        <p:nvSpPr>
          <p:cNvPr id="3" name="Content Placeholder 2"/>
          <p:cNvSpPr>
            <a:spLocks noGrp="1"/>
          </p:cNvSpPr>
          <p:nvPr>
            <p:ph idx="1"/>
          </p:nvPr>
        </p:nvSpPr>
        <p:spPr>
          <a:xfrm>
            <a:off x="609600" y="1371600"/>
            <a:ext cx="7467600" cy="4525963"/>
          </a:xfrm>
        </p:spPr>
        <p:txBody>
          <a:bodyPr>
            <a:normAutofit fontScale="92500" lnSpcReduction="10000"/>
          </a:bodyPr>
          <a:lstStyle/>
          <a:p>
            <a:r>
              <a:rPr lang="en-US" dirty="0" smtClean="0"/>
              <a:t>Why?</a:t>
            </a:r>
          </a:p>
          <a:p>
            <a:pPr lvl="1"/>
            <a:r>
              <a:rPr lang="en-US" dirty="0" smtClean="0"/>
              <a:t>Changing demographics, societal forces, and multicultural mandates have begun to turn educators toward viewing their educational missions in more inclusive terms, and to searching for a wider variety of musical sources for their teaching repertoire.</a:t>
            </a:r>
          </a:p>
          <a:p>
            <a:pPr lvl="1"/>
            <a:r>
              <a:rPr lang="en-US" dirty="0" smtClean="0">
                <a:hlinkClick r:id="rId2"/>
              </a:rPr>
              <a:t>http://www.youtube.com/watch?v=f6mr12zroxA</a:t>
            </a:r>
            <a:endParaRPr lang="en-US" dirty="0" smtClean="0"/>
          </a:p>
          <a:p>
            <a:pPr lvl="1"/>
            <a:r>
              <a:rPr lang="en-US" dirty="0" smtClean="0">
                <a:hlinkClick r:id="rId3"/>
              </a:rPr>
              <a:t>http://www.youtube.com/watch?v=oumVHSj6AE8&amp;feature=related</a:t>
            </a:r>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Music education in a society</a:t>
            </a:r>
            <a:endParaRPr lang="en-US" dirty="0"/>
          </a:p>
        </p:txBody>
      </p:sp>
      <p:sp>
        <p:nvSpPr>
          <p:cNvPr id="2" name="Content Placeholder 1"/>
          <p:cNvSpPr>
            <a:spLocks noGrp="1"/>
          </p:cNvSpPr>
          <p:nvPr>
            <p:ph idx="1"/>
          </p:nvPr>
        </p:nvSpPr>
        <p:spPr>
          <a:xfrm>
            <a:off x="533400" y="1295400"/>
            <a:ext cx="8229600" cy="4953000"/>
          </a:xfrm>
        </p:spPr>
        <p:txBody>
          <a:bodyPr>
            <a:normAutofit fontScale="70000" lnSpcReduction="20000"/>
          </a:bodyPr>
          <a:lstStyle/>
          <a:p>
            <a:r>
              <a:rPr lang="en-US" dirty="0" smtClean="0"/>
              <a:t>Educational settings</a:t>
            </a:r>
          </a:p>
          <a:p>
            <a:pPr lvl="1"/>
            <a:r>
              <a:rPr lang="en-US" dirty="0" smtClean="0"/>
              <a:t>Systematic (institutions)</a:t>
            </a:r>
          </a:p>
          <a:p>
            <a:pPr lvl="1"/>
            <a:r>
              <a:rPr lang="en-US" dirty="0" smtClean="0"/>
              <a:t>Framed within a set of complex societal, artistic, and educational principles</a:t>
            </a:r>
          </a:p>
          <a:p>
            <a:r>
              <a:rPr lang="en-US" dirty="0" smtClean="0"/>
              <a:t>When music teachers (musicians) care enough to commit themselves to imparting musical techniques, repertoire, and meaning, music learning results.</a:t>
            </a:r>
          </a:p>
          <a:p>
            <a:r>
              <a:rPr lang="en-US" dirty="0" smtClean="0"/>
              <a:t>Good teachers know their music, and they understand the musical needs of their students.</a:t>
            </a:r>
          </a:p>
          <a:p>
            <a:r>
              <a:rPr lang="en-US" dirty="0" smtClean="0"/>
              <a:t>The making of music strongly reflects how it has been learned, and is informed by the particulars of its transmission—the</a:t>
            </a:r>
          </a:p>
          <a:p>
            <a:pPr lvl="1"/>
            <a:r>
              <a:rPr lang="en-US" dirty="0" smtClean="0"/>
              <a:t>What</a:t>
            </a:r>
          </a:p>
          <a:p>
            <a:pPr lvl="1"/>
            <a:r>
              <a:rPr lang="en-US" dirty="0" smtClean="0"/>
              <a:t>Who </a:t>
            </a:r>
          </a:p>
          <a:p>
            <a:pPr lvl="1"/>
            <a:r>
              <a:rPr lang="en-US" dirty="0" smtClean="0"/>
              <a:t>Why</a:t>
            </a:r>
          </a:p>
          <a:p>
            <a:pPr lvl="1"/>
            <a:r>
              <a:rPr lang="en-US" dirty="0" smtClean="0"/>
              <a:t>Where</a:t>
            </a:r>
          </a:p>
          <a:p>
            <a:pPr lvl="1"/>
            <a:r>
              <a:rPr lang="en-US" dirty="0" smtClean="0"/>
              <a:t>How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music pedagogy, cont’d</a:t>
            </a:r>
            <a:endParaRPr lang="en-US" dirty="0"/>
          </a:p>
        </p:txBody>
      </p:sp>
      <p:sp>
        <p:nvSpPr>
          <p:cNvPr id="3" name="Content Placeholder 2"/>
          <p:cNvSpPr>
            <a:spLocks noGrp="1"/>
          </p:cNvSpPr>
          <p:nvPr>
            <p:ph idx="1"/>
          </p:nvPr>
        </p:nvSpPr>
        <p:spPr>
          <a:xfrm>
            <a:off x="304800" y="990600"/>
            <a:ext cx="8382000" cy="5638800"/>
          </a:xfrm>
        </p:spPr>
        <p:txBody>
          <a:bodyPr>
            <a:noAutofit/>
          </a:bodyPr>
          <a:lstStyle/>
          <a:p>
            <a:endParaRPr lang="en-US" sz="2000" dirty="0" smtClean="0"/>
          </a:p>
          <a:p>
            <a:r>
              <a:rPr lang="en-US" sz="2000" dirty="0" smtClean="0"/>
              <a:t>Who and What?</a:t>
            </a:r>
          </a:p>
          <a:p>
            <a:pPr lvl="1"/>
            <a:r>
              <a:rPr lang="en-US" sz="1800" dirty="0" smtClean="0"/>
              <a:t>Ethnomusicologists</a:t>
            </a:r>
          </a:p>
          <a:p>
            <a:pPr lvl="2"/>
            <a:r>
              <a:rPr lang="en-US" sz="1800" dirty="0" smtClean="0"/>
              <a:t>Study music in culture and music as culture, including the art, traditional, tribal, and popular musical cultures of nearby neighborhoods as well as those of remote </a:t>
            </a:r>
          </a:p>
          <a:p>
            <a:pPr lvl="2"/>
            <a:r>
              <a:rPr lang="en-US" sz="1800" dirty="0" smtClean="0"/>
              <a:t>Teach music from perspectives in anthropological theory, musical and cultural analyses</a:t>
            </a:r>
          </a:p>
          <a:p>
            <a:pPr lvl="1"/>
            <a:r>
              <a:rPr lang="en-US" sz="1800" dirty="0" smtClean="0"/>
              <a:t>Music educators (music teachers at K-12 and college levels)</a:t>
            </a:r>
          </a:p>
          <a:p>
            <a:pPr lvl="2"/>
            <a:r>
              <a:rPr lang="en-US" sz="1800" dirty="0" smtClean="0"/>
              <a:t>Study educational/psychological rationales of teaching and learning music, teaching methods, curriculum design, etc.</a:t>
            </a:r>
          </a:p>
          <a:p>
            <a:pPr lvl="2"/>
            <a:r>
              <a:rPr lang="en-US" sz="1800" dirty="0" smtClean="0"/>
              <a:t>Teach music (primarily and traditionally Western/European art music tradition)</a:t>
            </a:r>
          </a:p>
          <a:p>
            <a:pPr lvl="1"/>
            <a:r>
              <a:rPr lang="en-US" sz="1800" dirty="0" smtClean="0"/>
              <a:t>The two streams of music professionals have accomplished much in their specialized work, and prospects for the crossing of their areas of expertise are rich with possibilities for the phenomenon of world music pedagogy.</a:t>
            </a:r>
          </a:p>
          <a:p>
            <a:pPr lvl="1"/>
            <a:r>
              <a:rPr lang="en-US" sz="1800" b="1" dirty="0" smtClean="0"/>
              <a:t>Dr. Patricia Campbell (the University of Washington,  School of Music, Seattle, WA, USA)</a:t>
            </a:r>
          </a:p>
          <a:p>
            <a:pPr lvl="1"/>
            <a:endParaRPr lang="en-US" sz="2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music pedagogy, cont’d</a:t>
            </a:r>
            <a:endParaRPr lang="en-US" dirty="0"/>
          </a:p>
        </p:txBody>
      </p:sp>
      <p:sp>
        <p:nvSpPr>
          <p:cNvPr id="3" name="Content Placeholder 2"/>
          <p:cNvSpPr>
            <a:spLocks noGrp="1"/>
          </p:cNvSpPr>
          <p:nvPr>
            <p:ph idx="1"/>
          </p:nvPr>
        </p:nvSpPr>
        <p:spPr/>
        <p:txBody>
          <a:bodyPr>
            <a:normAutofit/>
          </a:bodyPr>
          <a:lstStyle/>
          <a:p>
            <a:r>
              <a:rPr lang="en-US" dirty="0" smtClean="0"/>
              <a:t>How</a:t>
            </a:r>
          </a:p>
          <a:p>
            <a:pPr lvl="1"/>
            <a:r>
              <a:rPr lang="en-US" dirty="0" smtClean="0"/>
              <a:t>How music is taught/transmitted and received/learned within cultures</a:t>
            </a:r>
          </a:p>
          <a:p>
            <a:pPr lvl="1"/>
            <a:r>
              <a:rPr lang="en-US" dirty="0" smtClean="0"/>
              <a:t>How the processes included in significant musical practices within these cultures can be preserved or at least partially retained in classrooms and rehearsal halls.</a:t>
            </a:r>
          </a:p>
          <a:p>
            <a:pPr lvl="1"/>
            <a:endParaRPr lang="en-US" dirty="0" smtClean="0"/>
          </a:p>
          <a:p>
            <a:pPr lvl="1"/>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music pedagogy, cont’d</a:t>
            </a:r>
            <a:endParaRPr lang="en-US" dirty="0"/>
          </a:p>
        </p:txBody>
      </p:sp>
      <p:sp>
        <p:nvSpPr>
          <p:cNvPr id="3" name="Content Placeholder 2"/>
          <p:cNvSpPr>
            <a:spLocks noGrp="1"/>
          </p:cNvSpPr>
          <p:nvPr>
            <p:ph idx="1"/>
          </p:nvPr>
        </p:nvSpPr>
        <p:spPr/>
        <p:txBody>
          <a:bodyPr>
            <a:normAutofit/>
          </a:bodyPr>
          <a:lstStyle/>
          <a:p>
            <a:r>
              <a:rPr lang="en-US" dirty="0" smtClean="0"/>
              <a:t>How, cont’d</a:t>
            </a:r>
          </a:p>
          <a:p>
            <a:pPr lvl="1"/>
            <a:r>
              <a:rPr lang="en-US" dirty="0" smtClean="0"/>
              <a:t>Music can be best understood through experience with the manner in which it is taught and learned.</a:t>
            </a:r>
          </a:p>
          <a:p>
            <a:pPr lvl="1"/>
            <a:r>
              <a:rPr lang="en-US" dirty="0" smtClean="0"/>
              <a:t>Ethnomusicologists and music educators have worked to blend the expertise and insights of the two into a pedagogical system that is sensitive to transmission systems within the culture.</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music pedagogy, cont’d</a:t>
            </a:r>
            <a:endParaRPr lang="en-US" dirty="0"/>
          </a:p>
        </p:txBody>
      </p:sp>
      <p:sp>
        <p:nvSpPr>
          <p:cNvPr id="3" name="Content Placeholder 2"/>
          <p:cNvSpPr>
            <a:spLocks noGrp="1"/>
          </p:cNvSpPr>
          <p:nvPr>
            <p:ph idx="1"/>
          </p:nvPr>
        </p:nvSpPr>
        <p:spPr/>
        <p:txBody>
          <a:bodyPr>
            <a:normAutofit/>
          </a:bodyPr>
          <a:lstStyle/>
          <a:p>
            <a:r>
              <a:rPr lang="en-US" dirty="0" smtClean="0"/>
              <a:t>How, cont’d</a:t>
            </a:r>
          </a:p>
          <a:p>
            <a:pPr lvl="1"/>
            <a:r>
              <a:rPr lang="en-US" dirty="0" smtClean="0"/>
              <a:t>E.g.: they are conscious of and pay tribute in their teaching to other notational systems, oral/aural techniques, improvisatory methods that may be integral to a style, and even what customary behaviors precede and immediately follow lessons and sessions within particular traditions.</a:t>
            </a:r>
          </a:p>
          <a:p>
            <a:pPr lvl="1"/>
            <a:endParaRPr lang="en-US"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music pedagogy, cont’d</a:t>
            </a:r>
            <a:endParaRPr lang="en-US" dirty="0"/>
          </a:p>
        </p:txBody>
      </p:sp>
      <p:sp>
        <p:nvSpPr>
          <p:cNvPr id="3" name="Content Placeholder 2"/>
          <p:cNvSpPr>
            <a:spLocks noGrp="1"/>
          </p:cNvSpPr>
          <p:nvPr>
            <p:ph idx="1"/>
          </p:nvPr>
        </p:nvSpPr>
        <p:spPr/>
        <p:txBody>
          <a:bodyPr>
            <a:normAutofit/>
          </a:bodyPr>
          <a:lstStyle/>
          <a:p>
            <a:r>
              <a:rPr lang="en-US" dirty="0" smtClean="0"/>
              <a:t>How, cont’d</a:t>
            </a:r>
          </a:p>
          <a:p>
            <a:pPr lvl="1"/>
            <a:r>
              <a:rPr lang="en-US" dirty="0" smtClean="0"/>
              <a:t>Understanding of musical pieces through deep and continued </a:t>
            </a:r>
          </a:p>
          <a:p>
            <a:pPr lvl="2"/>
            <a:r>
              <a:rPr lang="en-US" dirty="0" smtClean="0"/>
              <a:t>Listening</a:t>
            </a:r>
          </a:p>
          <a:p>
            <a:pPr lvl="2"/>
            <a:r>
              <a:rPr lang="en-US" dirty="0" smtClean="0"/>
              <a:t>Participatory</a:t>
            </a:r>
          </a:p>
          <a:p>
            <a:pPr lvl="2"/>
            <a:r>
              <a:rPr lang="en-US" dirty="0" smtClean="0"/>
              <a:t>Performance</a:t>
            </a:r>
          </a:p>
          <a:p>
            <a:pPr lvl="2"/>
            <a:r>
              <a:rPr lang="en-US" dirty="0" smtClean="0"/>
              <a:t>Creative experience</a:t>
            </a:r>
          </a:p>
          <a:p>
            <a:pPr lvl="2"/>
            <a:r>
              <a:rPr lang="en-US" dirty="0" smtClean="0"/>
              <a:t>Study of its cultural context and meaning</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music pedagogy, cont’d</a:t>
            </a:r>
            <a:endParaRPr lang="en-US" dirty="0"/>
          </a:p>
        </p:txBody>
      </p:sp>
      <p:sp>
        <p:nvSpPr>
          <p:cNvPr id="3" name="Content Placeholder 2"/>
          <p:cNvSpPr>
            <a:spLocks noGrp="1"/>
          </p:cNvSpPr>
          <p:nvPr>
            <p:ph idx="1"/>
          </p:nvPr>
        </p:nvSpPr>
        <p:spPr/>
        <p:txBody>
          <a:bodyPr>
            <a:normAutofit/>
          </a:bodyPr>
          <a:lstStyle/>
          <a:p>
            <a:r>
              <a:rPr lang="en-US" dirty="0" smtClean="0"/>
              <a:t>How, cont’d</a:t>
            </a:r>
          </a:p>
          <a:p>
            <a:pPr lvl="1"/>
            <a:r>
              <a:rPr lang="en-US" dirty="0" smtClean="0"/>
              <a:t>The study of music and culture, with culture interpreted as both old (original culture of the music) and new (instructional culture),  is the essence of world music pedagogy.</a:t>
            </a:r>
          </a:p>
          <a:p>
            <a:pPr lvl="1"/>
            <a:r>
              <a:rPr lang="en-US" dirty="0" smtClean="0"/>
              <a:t>The “how” of world music pedagogy requires bridging the two cultures.</a:t>
            </a:r>
          </a:p>
          <a:p>
            <a:pPr lvl="1"/>
            <a:endParaRPr lang="en-US" dirty="0" smtClean="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music pedagogy, cont’d</a:t>
            </a:r>
            <a:endParaRPr lang="en-US" dirty="0"/>
          </a:p>
        </p:txBody>
      </p:sp>
      <p:sp>
        <p:nvSpPr>
          <p:cNvPr id="3" name="Content Placeholder 2"/>
          <p:cNvSpPr>
            <a:spLocks noGrp="1"/>
          </p:cNvSpPr>
          <p:nvPr>
            <p:ph idx="1"/>
          </p:nvPr>
        </p:nvSpPr>
        <p:spPr/>
        <p:txBody>
          <a:bodyPr>
            <a:normAutofit/>
          </a:bodyPr>
          <a:lstStyle/>
          <a:p>
            <a:r>
              <a:rPr lang="en-US" dirty="0" smtClean="0"/>
              <a:t>How, cont’d</a:t>
            </a:r>
          </a:p>
          <a:p>
            <a:pPr lvl="1"/>
            <a:r>
              <a:rPr lang="en-US" dirty="0" smtClean="0"/>
              <a:t>Ethnomusicology</a:t>
            </a:r>
          </a:p>
          <a:p>
            <a:pPr lvl="2"/>
            <a:r>
              <a:rPr lang="en-US" dirty="0" smtClean="0"/>
              <a:t>Continue to develop its scholarly courses through interdisciplinary themes and theoretical analyses to understand music as human expression.</a:t>
            </a:r>
          </a:p>
          <a:p>
            <a:pPr lvl="1"/>
            <a:r>
              <a:rPr lang="en-US" dirty="0" smtClean="0"/>
              <a:t>Music Education</a:t>
            </a:r>
          </a:p>
          <a:p>
            <a:pPr lvl="2"/>
            <a:r>
              <a:rPr lang="en-US" dirty="0" smtClean="0"/>
              <a:t>Continue to develop instruction to guide learners of all ages in knowing music for its composite aesthetic, expressive, and historical-cultural aims.</a:t>
            </a:r>
          </a:p>
          <a:p>
            <a:pPr lvl="1"/>
            <a:endParaRPr lang="en-US" dirty="0" smtClean="0"/>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World music pedagogy, cont’d</a:t>
            </a:r>
            <a:endParaRPr lang="en-US" dirty="0"/>
          </a:p>
        </p:txBody>
      </p:sp>
      <p:sp>
        <p:nvSpPr>
          <p:cNvPr id="3" name="Content Placeholder 2"/>
          <p:cNvSpPr>
            <a:spLocks noGrp="1"/>
          </p:cNvSpPr>
          <p:nvPr>
            <p:ph idx="1"/>
          </p:nvPr>
        </p:nvSpPr>
        <p:spPr/>
        <p:txBody>
          <a:bodyPr>
            <a:normAutofit/>
          </a:bodyPr>
          <a:lstStyle/>
          <a:p>
            <a:r>
              <a:rPr lang="en-US" smtClean="0"/>
              <a:t>Current trend: </a:t>
            </a:r>
            <a:endParaRPr lang="en-US" dirty="0" smtClean="0"/>
          </a:p>
          <a:p>
            <a:pPr lvl="1"/>
            <a:r>
              <a:rPr lang="en-US" dirty="0" smtClean="0"/>
              <a:t>the blending of expert and committed scholars, musicians, and teachers forge their collective interests into a scholarship of teaching that is reflective of the available knowledge on music, culture, and instructional/learning processes.</a:t>
            </a:r>
          </a:p>
          <a:p>
            <a:pPr lvl="1"/>
            <a:endParaRPr lang="en-US" dirty="0" smtClean="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Learning styles</a:t>
            </a:r>
            <a:endParaRPr lang="en-US" dirty="0"/>
          </a:p>
        </p:txBody>
      </p:sp>
      <p:sp>
        <p:nvSpPr>
          <p:cNvPr id="2" name="Content Placeholder 1"/>
          <p:cNvSpPr>
            <a:spLocks noGrp="1"/>
          </p:cNvSpPr>
          <p:nvPr>
            <p:ph idx="1"/>
          </p:nvPr>
        </p:nvSpPr>
        <p:spPr>
          <a:xfrm>
            <a:off x="457200" y="1295400"/>
            <a:ext cx="7467600" cy="4525963"/>
          </a:xfrm>
        </p:spPr>
        <p:txBody>
          <a:bodyPr>
            <a:normAutofit fontScale="92500" lnSpcReduction="10000"/>
          </a:bodyPr>
          <a:lstStyle/>
          <a:p>
            <a:pPr lvl="1">
              <a:buNone/>
            </a:pPr>
            <a:r>
              <a:rPr lang="en-US" dirty="0" smtClean="0"/>
              <a:t>A multi-sensory learning experience: </a:t>
            </a:r>
          </a:p>
          <a:p>
            <a:pPr lvl="1"/>
            <a:r>
              <a:rPr lang="en-US" dirty="0" smtClean="0"/>
              <a:t>the aural, visual, and kinesthetic capacities</a:t>
            </a:r>
          </a:p>
          <a:p>
            <a:pPr lvl="1"/>
            <a:r>
              <a:rPr lang="en-US" dirty="0" smtClean="0"/>
              <a:t>students listen, observe, and imitate the teacher or master musician in lessons and sessions.</a:t>
            </a:r>
          </a:p>
          <a:p>
            <a:pPr lvl="1"/>
            <a:r>
              <a:rPr lang="en-US" dirty="0" smtClean="0"/>
              <a:t>as they listen to the performance of the masters, they watch and finally become active themselves in the kinesthetic process of performance.</a:t>
            </a:r>
          </a:p>
          <a:p>
            <a:pPr lvl="1"/>
            <a:r>
              <a:rPr lang="en-US" dirty="0" smtClean="0"/>
              <a:t>musicians around the world carefully exercise their aural capacities as they develop their technical skills to their maximum potential.</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Learning styles, cont’d</a:t>
            </a:r>
            <a:endParaRPr lang="en-US" dirty="0"/>
          </a:p>
        </p:txBody>
      </p:sp>
      <p:sp>
        <p:nvSpPr>
          <p:cNvPr id="2" name="Content Placeholder 1"/>
          <p:cNvSpPr>
            <a:spLocks noGrp="1"/>
          </p:cNvSpPr>
          <p:nvPr>
            <p:ph idx="1"/>
          </p:nvPr>
        </p:nvSpPr>
        <p:spPr>
          <a:xfrm>
            <a:off x="457200" y="1371600"/>
            <a:ext cx="7467600" cy="4525963"/>
          </a:xfrm>
        </p:spPr>
        <p:txBody>
          <a:bodyPr>
            <a:normAutofit fontScale="70000" lnSpcReduction="20000"/>
          </a:bodyPr>
          <a:lstStyle/>
          <a:p>
            <a:r>
              <a:rPr lang="en-US" dirty="0" smtClean="0"/>
              <a:t>Students in the classroom</a:t>
            </a:r>
          </a:p>
          <a:p>
            <a:r>
              <a:rPr lang="en-US" dirty="0" smtClean="0"/>
              <a:t>How did you learn?</a:t>
            </a:r>
          </a:p>
          <a:p>
            <a:r>
              <a:rPr lang="en-US" dirty="0" smtClean="0"/>
              <a:t>How will you teach?</a:t>
            </a:r>
          </a:p>
          <a:p>
            <a:r>
              <a:rPr lang="en-US" dirty="0" smtClean="0"/>
              <a:t>Two styles:</a:t>
            </a:r>
          </a:p>
          <a:p>
            <a:pPr lvl="1"/>
            <a:r>
              <a:rPr lang="en-US" dirty="0" smtClean="0"/>
              <a:t>Teacher-centered</a:t>
            </a:r>
          </a:p>
          <a:p>
            <a:pPr lvl="1"/>
            <a:r>
              <a:rPr lang="en-US" dirty="0" smtClean="0"/>
              <a:t>Student-centered</a:t>
            </a:r>
          </a:p>
          <a:p>
            <a:r>
              <a:rPr lang="en-US" dirty="0" smtClean="0"/>
              <a:t>A better way to teach music…</a:t>
            </a:r>
          </a:p>
          <a:p>
            <a:pPr lvl="1"/>
            <a:r>
              <a:rPr lang="en-US" dirty="0" smtClean="0"/>
              <a:t>Students at all levels learn well by listening</a:t>
            </a:r>
          </a:p>
          <a:p>
            <a:pPr lvl="1"/>
            <a:r>
              <a:rPr lang="en-US" dirty="0" smtClean="0"/>
              <a:t>Lowell Mason: Teach “sound before symbol.”</a:t>
            </a:r>
          </a:p>
          <a:p>
            <a:pPr lvl="1"/>
            <a:r>
              <a:rPr lang="en-US" dirty="0" smtClean="0"/>
              <a:t>Students learn music best by observing musical practice, listening to it, and then attempting to imitate it.</a:t>
            </a:r>
          </a:p>
          <a:p>
            <a:pPr lvl="1"/>
            <a:r>
              <a:rPr lang="en-US" dirty="0" smtClean="0"/>
              <a:t>…step-by-step musical performance and participation experiences for students are more directly the point of their musical learning.</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World music activities</a:t>
            </a:r>
            <a:endParaRPr lang="en-US" dirty="0"/>
          </a:p>
        </p:txBody>
      </p:sp>
      <p:sp>
        <p:nvSpPr>
          <p:cNvPr id="3" name="Text Placeholder 2"/>
          <p:cNvSpPr>
            <a:spLocks noGrp="1"/>
          </p:cNvSpPr>
          <p:nvPr>
            <p:ph type="body" idx="1"/>
          </p:nvPr>
        </p:nvSpPr>
        <p:spPr>
          <a:xfrm>
            <a:off x="228600" y="1143000"/>
            <a:ext cx="8534400" cy="3352800"/>
          </a:xfrm>
        </p:spPr>
        <p:txBody>
          <a:bodyPr>
            <a:noAutofit/>
          </a:bodyPr>
          <a:lstStyle/>
          <a:p>
            <a:pPr>
              <a:buFont typeface="Arial" pitchFamily="34" charset="0"/>
              <a:buChar char="•"/>
            </a:pPr>
            <a:endParaRPr lang="en-US" sz="3200" dirty="0" smtClean="0"/>
          </a:p>
          <a:p>
            <a:pPr>
              <a:buFont typeface="Arial" pitchFamily="34" charset="0"/>
              <a:buChar char="•"/>
            </a:pPr>
            <a:endParaRPr lang="en-US" sz="3200" dirty="0"/>
          </a:p>
          <a:p>
            <a:pPr>
              <a:buFont typeface="Arial" pitchFamily="34" charset="0"/>
              <a:buChar char="•"/>
            </a:pPr>
            <a:endParaRPr lang="en-US" sz="3200" dirty="0" smtClean="0"/>
          </a:p>
          <a:p>
            <a:pPr>
              <a:buFont typeface="Arial" pitchFamily="34" charset="0"/>
              <a:buChar char="•"/>
            </a:pPr>
            <a:r>
              <a:rPr lang="en-US" sz="3200" dirty="0" smtClean="0"/>
              <a:t>Tapping irregular rhythms (Turkish, Korean)</a:t>
            </a:r>
          </a:p>
          <a:p>
            <a:pPr>
              <a:buFont typeface="Arial" pitchFamily="34" charset="0"/>
              <a:buChar char="•"/>
            </a:pPr>
            <a:r>
              <a:rPr lang="en-US" sz="3200" dirty="0" smtClean="0"/>
              <a:t>Balinese Marching Gamelan</a:t>
            </a:r>
          </a:p>
          <a:p>
            <a:pPr>
              <a:buFont typeface="Arial" pitchFamily="34" charset="0"/>
              <a:buChar char="•"/>
            </a:pPr>
            <a:r>
              <a:rPr lang="en-US" sz="3200" dirty="0" smtClean="0"/>
              <a:t>Balinese </a:t>
            </a:r>
            <a:r>
              <a:rPr lang="en-US" sz="3200" dirty="0" err="1" smtClean="0"/>
              <a:t>KeCak</a:t>
            </a:r>
            <a:r>
              <a:rPr lang="en-US" sz="3200" dirty="0" smtClean="0"/>
              <a:t> (Monkey Chant)</a:t>
            </a:r>
          </a:p>
          <a:p>
            <a:pPr>
              <a:buFont typeface="Arial" pitchFamily="34" charset="0"/>
              <a:buChar char="•"/>
            </a:pPr>
            <a:r>
              <a:rPr lang="en-US" sz="3200" dirty="0" err="1" smtClean="0"/>
              <a:t>Tari</a:t>
            </a:r>
            <a:r>
              <a:rPr lang="en-US" sz="3200" dirty="0" smtClean="0"/>
              <a:t> </a:t>
            </a:r>
            <a:r>
              <a:rPr lang="en-US" sz="3200" dirty="0" err="1" smtClean="0"/>
              <a:t>Saman</a:t>
            </a:r>
            <a:r>
              <a:rPr lang="en-US" sz="3200" dirty="0" smtClean="0"/>
              <a:t> (Thousand hands dance)</a:t>
            </a:r>
          </a:p>
          <a:p>
            <a:pPr>
              <a:buFont typeface="Arial" pitchFamily="34" charset="0"/>
              <a:buChar char="•"/>
            </a:pPr>
            <a:r>
              <a:rPr lang="en-US" sz="3200" dirty="0" smtClean="0"/>
              <a:t>Listening </a:t>
            </a:r>
            <a:r>
              <a:rPr lang="en-US" sz="3200" dirty="0" smtClean="0"/>
              <a:t>to native American flute music (</a:t>
            </a:r>
            <a:r>
              <a:rPr lang="en-US" sz="3200" dirty="0" err="1" smtClean="0"/>
              <a:t>Kokopelli</a:t>
            </a:r>
            <a:r>
              <a:rPr lang="en-US" sz="3200" dirty="0" smtClean="0"/>
              <a:t>)</a:t>
            </a:r>
          </a:p>
          <a:p>
            <a:pPr>
              <a:buFont typeface="Arial" pitchFamily="34" charset="0"/>
              <a:buChar char="•"/>
            </a:pPr>
            <a:endParaRPr lang="en-US" sz="320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Learning styles, cont’d</a:t>
            </a:r>
            <a:endParaRPr lang="en-US" dirty="0"/>
          </a:p>
        </p:txBody>
      </p:sp>
      <p:sp>
        <p:nvSpPr>
          <p:cNvPr id="2" name="Content Placeholder 1"/>
          <p:cNvSpPr>
            <a:spLocks noGrp="1"/>
          </p:cNvSpPr>
          <p:nvPr>
            <p:ph idx="1"/>
          </p:nvPr>
        </p:nvSpPr>
        <p:spPr>
          <a:xfrm>
            <a:off x="457200" y="1295400"/>
            <a:ext cx="7467600" cy="4525963"/>
          </a:xfrm>
        </p:spPr>
        <p:txBody>
          <a:bodyPr>
            <a:normAutofit fontScale="92500" lnSpcReduction="10000"/>
          </a:bodyPr>
          <a:lstStyle/>
          <a:p>
            <a:r>
              <a:rPr lang="en-US" dirty="0" smtClean="0"/>
              <a:t>Music</a:t>
            </a:r>
          </a:p>
          <a:p>
            <a:pPr lvl="1"/>
            <a:r>
              <a:rPr lang="en-US" dirty="0" smtClean="0"/>
              <a:t>as music, the aural art, and certain avenue of self-expression, </a:t>
            </a:r>
          </a:p>
          <a:p>
            <a:pPr lvl="1"/>
            <a:r>
              <a:rPr lang="en-US" dirty="0" smtClean="0"/>
              <a:t>can be best understood by knowing its structures and meanings through </a:t>
            </a:r>
            <a:r>
              <a:rPr lang="en-US" u="sng" dirty="0" smtClean="0"/>
              <a:t>live and recorded </a:t>
            </a:r>
            <a:r>
              <a:rPr lang="en-US" dirty="0" smtClean="0"/>
              <a:t>sources.</a:t>
            </a:r>
          </a:p>
          <a:p>
            <a:r>
              <a:rPr lang="en-US" dirty="0" smtClean="0"/>
              <a:t>Listening </a:t>
            </a:r>
          </a:p>
          <a:p>
            <a:pPr lvl="1"/>
            <a:r>
              <a:rPr lang="en-US" dirty="0" smtClean="0"/>
              <a:t>attentive and focused </a:t>
            </a:r>
          </a:p>
          <a:p>
            <a:pPr lvl="1"/>
            <a:r>
              <a:rPr lang="en-US" dirty="0" smtClean="0"/>
              <a:t>can help develop thoughtful music-making experiences to </a:t>
            </a:r>
            <a:r>
              <a:rPr lang="en-US" u="sng" dirty="0" smtClean="0"/>
              <a:t>aurally-informed</a:t>
            </a:r>
            <a:r>
              <a:rPr lang="en-US" dirty="0" smtClean="0"/>
              <a:t> performances.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Learning styles, cont’d</a:t>
            </a:r>
            <a:endParaRPr lang="en-US" dirty="0"/>
          </a:p>
        </p:txBody>
      </p:sp>
      <p:sp>
        <p:nvSpPr>
          <p:cNvPr id="2" name="Content Placeholder 1"/>
          <p:cNvSpPr>
            <a:spLocks noGrp="1"/>
          </p:cNvSpPr>
          <p:nvPr>
            <p:ph idx="1"/>
          </p:nvPr>
        </p:nvSpPr>
        <p:spPr/>
        <p:txBody>
          <a:bodyPr>
            <a:normAutofit/>
          </a:bodyPr>
          <a:lstStyle/>
          <a:p>
            <a:r>
              <a:rPr lang="en-US" dirty="0" smtClean="0"/>
              <a:t>Students in the classroom</a:t>
            </a:r>
          </a:p>
          <a:p>
            <a:r>
              <a:rPr lang="en-US" dirty="0" smtClean="0"/>
              <a:t>How did you learn?</a:t>
            </a:r>
          </a:p>
          <a:p>
            <a:r>
              <a:rPr lang="en-US" dirty="0" smtClean="0"/>
              <a:t>Activity:</a:t>
            </a:r>
          </a:p>
          <a:p>
            <a:pPr lvl="1"/>
            <a:r>
              <a:rPr lang="en-US" dirty="0" smtClean="0"/>
              <a:t>Learn to sing traditional Balinese </a:t>
            </a:r>
            <a:r>
              <a:rPr lang="en-US" dirty="0" err="1" smtClean="0"/>
              <a:t>KeCak</a:t>
            </a:r>
            <a:r>
              <a:rPr lang="en-US" dirty="0" smtClean="0"/>
              <a:t> (monkey chant).</a:t>
            </a:r>
          </a:p>
          <a:p>
            <a:pPr lvl="1"/>
            <a:r>
              <a:rPr lang="en-US" dirty="0" smtClean="0"/>
              <a:t> Describe the strategies undertaken in doing so. Discuss whether there are occasions for learning music through notation or aural/oral means, and what benefits and deficits there are to either way.</a:t>
            </a:r>
            <a:endParaRPr lang="en-US"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7200"/>
            <a:ext cx="7467600" cy="1143000"/>
          </a:xfrm>
        </p:spPr>
        <p:txBody>
          <a:bodyPr/>
          <a:lstStyle/>
          <a:p>
            <a:r>
              <a:rPr lang="en-US" dirty="0" smtClean="0"/>
              <a:t>Oral/aural techniques</a:t>
            </a:r>
            <a:endParaRPr lang="en-US" dirty="0"/>
          </a:p>
        </p:txBody>
      </p:sp>
      <p:sp>
        <p:nvSpPr>
          <p:cNvPr id="3" name="Content Placeholder 2"/>
          <p:cNvSpPr>
            <a:spLocks noGrp="1"/>
          </p:cNvSpPr>
          <p:nvPr>
            <p:ph idx="1"/>
          </p:nvPr>
        </p:nvSpPr>
        <p:spPr/>
        <p:txBody>
          <a:bodyPr>
            <a:normAutofit/>
          </a:bodyPr>
          <a:lstStyle/>
          <a:p>
            <a:r>
              <a:rPr lang="en-US" sz="2400" dirty="0" smtClean="0"/>
              <a:t>Two important components in an oral transmission:</a:t>
            </a:r>
          </a:p>
          <a:p>
            <a:pPr lvl="1"/>
            <a:r>
              <a:rPr lang="en-US" sz="2400" dirty="0" smtClean="0"/>
              <a:t>Teacher’s facilitation of sound sources</a:t>
            </a:r>
          </a:p>
          <a:p>
            <a:pPr lvl="1"/>
            <a:r>
              <a:rPr lang="en-US" sz="2400" dirty="0" smtClean="0"/>
              <a:t>Students’ aural perception</a:t>
            </a:r>
          </a:p>
          <a:p>
            <a:r>
              <a:rPr lang="en-US" sz="2400" dirty="0" smtClean="0"/>
              <a:t>Whether the music to be taught and learned is preserved in notation or not, oral and aural means remain central to the discovery of essential features of a song or an instrumental piece.</a:t>
            </a:r>
            <a:endParaRPr lang="en-US" sz="2400"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0"/>
            <a:ext cx="7467600" cy="1143000"/>
          </a:xfrm>
        </p:spPr>
        <p:txBody>
          <a:bodyPr>
            <a:normAutofit/>
          </a:bodyPr>
          <a:lstStyle/>
          <a:p>
            <a:r>
              <a:rPr lang="en-US" sz="3600" dirty="0" smtClean="0"/>
              <a:t>Oral/aural techniques, cont’d</a:t>
            </a:r>
            <a:endParaRPr lang="en-US" sz="3600" dirty="0"/>
          </a:p>
        </p:txBody>
      </p:sp>
      <p:sp>
        <p:nvSpPr>
          <p:cNvPr id="3" name="Content Placeholder 2"/>
          <p:cNvSpPr>
            <a:spLocks noGrp="1"/>
          </p:cNvSpPr>
          <p:nvPr>
            <p:ph idx="1"/>
          </p:nvPr>
        </p:nvSpPr>
        <p:spPr>
          <a:xfrm>
            <a:off x="457200" y="1219200"/>
            <a:ext cx="7467600" cy="4525963"/>
          </a:xfrm>
        </p:spPr>
        <p:txBody>
          <a:bodyPr>
            <a:normAutofit/>
          </a:bodyPr>
          <a:lstStyle/>
          <a:p>
            <a:r>
              <a:rPr lang="en-US" sz="2000" dirty="0" smtClean="0"/>
              <a:t>Notation </a:t>
            </a:r>
          </a:p>
          <a:p>
            <a:pPr lvl="1"/>
            <a:r>
              <a:rPr lang="en-US" sz="2000" dirty="0" smtClean="0"/>
              <a:t>Enhances listening experiences</a:t>
            </a:r>
          </a:p>
          <a:p>
            <a:pPr lvl="1"/>
            <a:r>
              <a:rPr lang="en-US" sz="2000" dirty="0" smtClean="0"/>
              <a:t>Provides a  graphic map to melodic and rhythmic components </a:t>
            </a:r>
          </a:p>
          <a:p>
            <a:pPr lvl="1"/>
            <a:r>
              <a:rPr lang="en-US" sz="2000" dirty="0" smtClean="0"/>
              <a:t>However, attention to the musical sound itself is the surest way to knowing music analytically and for its performance possibilities, for example:</a:t>
            </a:r>
          </a:p>
          <a:p>
            <a:pPr lvl="2"/>
            <a:r>
              <a:rPr lang="en-US" sz="2000" dirty="0" smtClean="0"/>
              <a:t>Tempo </a:t>
            </a:r>
            <a:r>
              <a:rPr lang="en-US" sz="2000" dirty="0" err="1" smtClean="0"/>
              <a:t>rubato</a:t>
            </a:r>
            <a:endParaRPr lang="en-US" sz="2000" dirty="0" smtClean="0"/>
          </a:p>
          <a:p>
            <a:pPr lvl="2"/>
            <a:r>
              <a:rPr lang="en-US" sz="2000" dirty="0" smtClean="0"/>
              <a:t>Expression</a:t>
            </a:r>
          </a:p>
          <a:p>
            <a:pPr lvl="2"/>
            <a:r>
              <a:rPr lang="en-US" sz="2000" dirty="0" smtClean="0"/>
              <a:t>Phrasing </a:t>
            </a:r>
          </a:p>
          <a:p>
            <a:pPr lvl="2"/>
            <a:endParaRPr lang="en-US" sz="2000"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8839200" cy="1371600"/>
          </a:xfrm>
        </p:spPr>
        <p:txBody>
          <a:bodyPr>
            <a:normAutofit/>
          </a:bodyPr>
          <a:lstStyle/>
          <a:p>
            <a:r>
              <a:rPr lang="en-US" dirty="0" smtClean="0"/>
              <a:t>Oral/aural techniques, cont’d</a:t>
            </a:r>
            <a:endParaRPr lang="en-US" dirty="0"/>
          </a:p>
        </p:txBody>
      </p:sp>
      <p:sp>
        <p:nvSpPr>
          <p:cNvPr id="3" name="Content Placeholder 2"/>
          <p:cNvSpPr>
            <a:spLocks noGrp="1"/>
          </p:cNvSpPr>
          <p:nvPr>
            <p:ph idx="1"/>
          </p:nvPr>
        </p:nvSpPr>
        <p:spPr>
          <a:xfrm>
            <a:off x="457200" y="1646237"/>
            <a:ext cx="7467600" cy="4525963"/>
          </a:xfrm>
        </p:spPr>
        <p:txBody>
          <a:bodyPr>
            <a:normAutofit/>
          </a:bodyPr>
          <a:lstStyle/>
          <a:p>
            <a:r>
              <a:rPr lang="en-US" sz="2400" dirty="0" smtClean="0"/>
              <a:t>Teacher-Student Practice = Modeling-and-imitation strategy</a:t>
            </a:r>
          </a:p>
          <a:p>
            <a:pPr lvl="1"/>
            <a:r>
              <a:rPr lang="en-US" sz="2400" dirty="0" smtClean="0"/>
              <a:t>The expert or master musician-teacher sings or plays a musical section with the intent of demonstrating to the student not only rhythm and/or melody but every intricate expressive element that cannot be fully captured in notation.</a:t>
            </a:r>
          </a:p>
          <a:p>
            <a:pPr lvl="1"/>
            <a:endParaRPr lang="en-U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Oral/aural techniques, cont’d</a:t>
            </a:r>
            <a:endParaRPr lang="en-US" sz="3600" dirty="0"/>
          </a:p>
        </p:txBody>
      </p:sp>
      <p:sp>
        <p:nvSpPr>
          <p:cNvPr id="3" name="Content Placeholder 2"/>
          <p:cNvSpPr>
            <a:spLocks noGrp="1"/>
          </p:cNvSpPr>
          <p:nvPr>
            <p:ph idx="1"/>
          </p:nvPr>
        </p:nvSpPr>
        <p:spPr/>
        <p:txBody>
          <a:bodyPr>
            <a:noAutofit/>
          </a:bodyPr>
          <a:lstStyle/>
          <a:p>
            <a:r>
              <a:rPr lang="en-US" sz="2000" dirty="0" smtClean="0"/>
              <a:t>How about in a public school classroom?</a:t>
            </a:r>
          </a:p>
          <a:p>
            <a:pPr lvl="1"/>
            <a:r>
              <a:rPr lang="en-US" sz="2000" dirty="0" smtClean="0"/>
              <a:t>Look for other musical sources and resources </a:t>
            </a:r>
          </a:p>
          <a:p>
            <a:pPr lvl="1"/>
            <a:r>
              <a:rPr lang="en-US" sz="2000" dirty="0" smtClean="0"/>
              <a:t>Cultural bearers, musicians living and working in the community, are contracted as teachers of musical diversity.</a:t>
            </a:r>
          </a:p>
          <a:p>
            <a:pPr lvl="1"/>
            <a:r>
              <a:rPr lang="en-US" sz="2000" dirty="0" smtClean="0"/>
              <a:t>Recordings: models of musical sounds can be played repeatedly allowing learners with multiple chances to master one phrase after the other</a:t>
            </a:r>
          </a:p>
          <a:p>
            <a:pPr lvl="1"/>
            <a:r>
              <a:rPr lang="en-US" sz="2000" dirty="0" smtClean="0"/>
              <a:t>Video-recordings</a:t>
            </a:r>
          </a:p>
          <a:p>
            <a:pPr lvl="2"/>
            <a:r>
              <a:rPr lang="en-US" sz="2000" dirty="0" smtClean="0"/>
              <a:t>Even better models of some traditions where the visuals may underscore and complement the aural information, or when movement is integral to the music </a:t>
            </a:r>
          </a:p>
          <a:p>
            <a:pPr lvl="1"/>
            <a:endParaRPr lang="en-US" sz="2000"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686800" cy="1408906"/>
          </a:xfrm>
        </p:spPr>
        <p:txBody>
          <a:bodyPr/>
          <a:lstStyle/>
          <a:p>
            <a:r>
              <a:rPr lang="en-US" dirty="0" smtClean="0"/>
              <a:t>Oral/aural techniques, cont’d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 experience of </a:t>
            </a:r>
            <a:r>
              <a:rPr lang="en-US" dirty="0" err="1" smtClean="0"/>
              <a:t>musicking</a:t>
            </a:r>
            <a:endParaRPr lang="en-US" dirty="0" smtClean="0"/>
          </a:p>
          <a:p>
            <a:pPr lvl="1"/>
            <a:r>
              <a:rPr lang="en-US" dirty="0" smtClean="0"/>
              <a:t>The goal of performance is to help students understand the music through listening analysis</a:t>
            </a:r>
          </a:p>
          <a:p>
            <a:pPr lvl="1"/>
            <a:r>
              <a:rPr lang="en-US" dirty="0" smtClean="0"/>
              <a:t>E.g. singing and rhythmically chanting musical phrases and patterns draw students immediately into the musical center of a work.</a:t>
            </a:r>
          </a:p>
          <a:p>
            <a:pPr lvl="1"/>
            <a:r>
              <a:rPr lang="en-US" dirty="0" smtClean="0"/>
              <a:t>Teachers can utilize oral/aural strategies with considerable frequency to engage students in participatory experiences, knowing that the greater the participation of the students, the more deeply their musical understanding may be.</a:t>
            </a:r>
          </a:p>
          <a:p>
            <a:pPr lvl="1"/>
            <a:endParaRPr lang="en-US" dirty="0" smtClean="0"/>
          </a:p>
          <a:p>
            <a:pPr lvl="1"/>
            <a:endParaRPr lang="en-US" dirty="0" smtClean="0"/>
          </a:p>
          <a:p>
            <a:pPr lvl="2"/>
            <a:endParaRPr lang="en-US"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382000" cy="1408906"/>
          </a:xfrm>
        </p:spPr>
        <p:txBody>
          <a:bodyPr>
            <a:normAutofit/>
          </a:bodyPr>
          <a:lstStyle/>
          <a:p>
            <a:r>
              <a:rPr lang="en-US" sz="4000" dirty="0" smtClean="0"/>
              <a:t>Oral/aural techniques, cont’d</a:t>
            </a:r>
            <a:endParaRPr lang="en-US" sz="4000" dirty="0"/>
          </a:p>
        </p:txBody>
      </p:sp>
      <p:sp>
        <p:nvSpPr>
          <p:cNvPr id="3" name="Content Placeholder 2"/>
          <p:cNvSpPr>
            <a:spLocks noGrp="1"/>
          </p:cNvSpPr>
          <p:nvPr>
            <p:ph idx="1"/>
          </p:nvPr>
        </p:nvSpPr>
        <p:spPr/>
        <p:txBody>
          <a:bodyPr>
            <a:normAutofit fontScale="92500" lnSpcReduction="10000"/>
          </a:bodyPr>
          <a:lstStyle/>
          <a:p>
            <a:r>
              <a:rPr lang="en-US" dirty="0" smtClean="0"/>
              <a:t>An experience of </a:t>
            </a:r>
            <a:r>
              <a:rPr lang="en-US" dirty="0" err="1" smtClean="0"/>
              <a:t>musicking</a:t>
            </a:r>
            <a:endParaRPr lang="en-US" dirty="0" smtClean="0"/>
          </a:p>
          <a:p>
            <a:pPr lvl="1"/>
            <a:r>
              <a:rPr lang="en-US" dirty="0" smtClean="0"/>
              <a:t>The goal of performance is to help students understand the music through listening analysis</a:t>
            </a:r>
          </a:p>
          <a:p>
            <a:pPr lvl="1"/>
            <a:r>
              <a:rPr lang="en-US" dirty="0" smtClean="0"/>
              <a:t>E.g. singing and rhythmically chanting musical phrases and patterns draw students immediately into the musical center of a work.</a:t>
            </a:r>
          </a:p>
          <a:p>
            <a:pPr lvl="1"/>
            <a:r>
              <a:rPr lang="en-US" dirty="0" smtClean="0"/>
              <a:t>Teachers can utilize oral/aural strategies with considerable frequency to engage students in participatory experiences, knowing that the greater the participation of the students, the more deeply their musical understanding may be.</a:t>
            </a:r>
          </a:p>
          <a:p>
            <a:pPr lvl="1"/>
            <a:endParaRPr lang="en-US" dirty="0" smtClean="0"/>
          </a:p>
          <a:p>
            <a:pPr lvl="1"/>
            <a:endParaRPr lang="en-US" dirty="0" smtClean="0"/>
          </a:p>
          <a:p>
            <a:pPr lvl="2"/>
            <a:endParaRPr lang="en-US"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a:xfrm>
            <a:off x="457200" y="0"/>
            <a:ext cx="8305800" cy="1371600"/>
          </a:xfrm>
        </p:spPr>
        <p:txBody>
          <a:bodyPr>
            <a:normAutofit/>
          </a:bodyPr>
          <a:lstStyle/>
          <a:p>
            <a:r>
              <a:rPr lang="en-US" sz="4000" dirty="0"/>
              <a:t>Functions </a:t>
            </a:r>
            <a:r>
              <a:rPr lang="en-US" sz="4000"/>
              <a:t>of </a:t>
            </a:r>
            <a:r>
              <a:rPr lang="en-US" sz="4000" smtClean="0"/>
              <a:t>Music</a:t>
            </a:r>
            <a:endParaRPr lang="en-US" sz="4000" dirty="0"/>
          </a:p>
        </p:txBody>
      </p:sp>
      <p:sp>
        <p:nvSpPr>
          <p:cNvPr id="28675" name="Rectangle 3"/>
          <p:cNvSpPr>
            <a:spLocks noGrp="1" noChangeArrowheads="1"/>
          </p:cNvSpPr>
          <p:nvPr>
            <p:ph idx="1"/>
          </p:nvPr>
        </p:nvSpPr>
        <p:spPr>
          <a:xfrm>
            <a:off x="457200" y="1265237"/>
            <a:ext cx="8229600" cy="5059363"/>
          </a:xfrm>
        </p:spPr>
        <p:txBody>
          <a:bodyPr>
            <a:normAutofit/>
          </a:bodyPr>
          <a:lstStyle/>
          <a:p>
            <a:pPr>
              <a:lnSpc>
                <a:spcPct val="90000"/>
              </a:lnSpc>
            </a:pPr>
            <a:r>
              <a:rPr lang="en-US" sz="2400" dirty="0"/>
              <a:t>Emotional expression</a:t>
            </a:r>
          </a:p>
          <a:p>
            <a:pPr>
              <a:lnSpc>
                <a:spcPct val="90000"/>
              </a:lnSpc>
            </a:pPr>
            <a:r>
              <a:rPr lang="en-US" sz="2400" dirty="0"/>
              <a:t>Aesthetic enjoyment</a:t>
            </a:r>
          </a:p>
          <a:p>
            <a:pPr>
              <a:lnSpc>
                <a:spcPct val="90000"/>
              </a:lnSpc>
            </a:pPr>
            <a:r>
              <a:rPr lang="en-US" sz="2400" dirty="0"/>
              <a:t>Entertainment</a:t>
            </a:r>
          </a:p>
          <a:p>
            <a:pPr>
              <a:lnSpc>
                <a:spcPct val="90000"/>
              </a:lnSpc>
            </a:pPr>
            <a:r>
              <a:rPr lang="en-US" sz="2400" dirty="0"/>
              <a:t>Communication</a:t>
            </a:r>
          </a:p>
          <a:p>
            <a:pPr>
              <a:lnSpc>
                <a:spcPct val="90000"/>
              </a:lnSpc>
            </a:pPr>
            <a:r>
              <a:rPr lang="en-US" sz="2400" dirty="0"/>
              <a:t>Physical response</a:t>
            </a:r>
          </a:p>
          <a:p>
            <a:pPr>
              <a:lnSpc>
                <a:spcPct val="90000"/>
              </a:lnSpc>
            </a:pPr>
            <a:r>
              <a:rPr lang="en-US" sz="2400" dirty="0"/>
              <a:t>Enforcement of conforming to social norms</a:t>
            </a:r>
          </a:p>
          <a:p>
            <a:pPr lvl="1">
              <a:lnSpc>
                <a:spcPct val="90000"/>
              </a:lnSpc>
            </a:pPr>
            <a:r>
              <a:rPr lang="en-US" sz="2000" dirty="0"/>
              <a:t>Music is used to provide instructions or warnings (adult initiated)</a:t>
            </a:r>
          </a:p>
          <a:p>
            <a:pPr>
              <a:lnSpc>
                <a:spcPct val="90000"/>
              </a:lnSpc>
            </a:pPr>
            <a:r>
              <a:rPr lang="en-US" sz="2400" dirty="0"/>
              <a:t>Validation of religious rituals</a:t>
            </a:r>
          </a:p>
          <a:p>
            <a:pPr>
              <a:lnSpc>
                <a:spcPct val="90000"/>
              </a:lnSpc>
            </a:pPr>
            <a:r>
              <a:rPr lang="en-US" sz="2400" dirty="0"/>
              <a:t>Continuity and stability of culture</a:t>
            </a:r>
          </a:p>
          <a:p>
            <a:pPr lvl="1">
              <a:lnSpc>
                <a:spcPct val="90000"/>
              </a:lnSpc>
            </a:pPr>
            <a:r>
              <a:rPr lang="en-US" sz="2000" dirty="0"/>
              <a:t>Linking them to their cultural heritage and reflecting the values of their ethnic culture</a:t>
            </a:r>
          </a:p>
          <a:p>
            <a:pPr>
              <a:lnSpc>
                <a:spcPct val="90000"/>
              </a:lnSpc>
            </a:pPr>
            <a:r>
              <a:rPr lang="en-US" sz="2400" dirty="0"/>
              <a:t>Integration of society</a:t>
            </a:r>
          </a:p>
          <a:p>
            <a:pPr lvl="1">
              <a:lnSpc>
                <a:spcPct val="90000"/>
              </a:lnSpc>
            </a:pPr>
            <a:r>
              <a:rPr lang="en-US" sz="2000" dirty="0"/>
              <a:t>Brings children together and unites them within a society</a:t>
            </a:r>
          </a:p>
          <a:p>
            <a:pPr>
              <a:lnSpc>
                <a:spcPct val="90000"/>
              </a:lnSpc>
            </a:pPr>
            <a:endParaRPr lang="en-US" sz="2400"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a:t>Learning</a:t>
            </a:r>
          </a:p>
        </p:txBody>
      </p:sp>
      <p:sp>
        <p:nvSpPr>
          <p:cNvPr id="29699" name="Rectangle 3"/>
          <p:cNvSpPr>
            <a:spLocks noGrp="1" noChangeArrowheads="1"/>
          </p:cNvSpPr>
          <p:nvPr>
            <p:ph idx="1"/>
          </p:nvPr>
        </p:nvSpPr>
        <p:spPr/>
        <p:txBody>
          <a:bodyPr/>
          <a:lstStyle/>
          <a:p>
            <a:r>
              <a:rPr lang="en-US"/>
              <a:t>Enculturative, natural and without formal instruction</a:t>
            </a:r>
          </a:p>
          <a:p>
            <a:r>
              <a:rPr lang="en-US"/>
              <a:t>Partly guided </a:t>
            </a:r>
          </a:p>
          <a:p>
            <a:r>
              <a:rPr lang="en-US"/>
              <a:t>Highly structured and sequential in process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pic>
        <p:nvPicPr>
          <p:cNvPr id="15362" name="Picture 2" descr="footprints-th.png"/>
          <p:cNvPicPr>
            <a:picLocks noChangeAspect="1"/>
          </p:cNvPicPr>
          <p:nvPr/>
        </p:nvPicPr>
        <p:blipFill>
          <a:blip r:embed="rId2" cstate="print"/>
          <a:srcRect/>
          <a:stretch>
            <a:fillRect/>
          </a:stretch>
        </p:blipFill>
        <p:spPr bwMode="auto">
          <a:xfrm>
            <a:off x="381000" y="990600"/>
            <a:ext cx="1565275" cy="1362075"/>
          </a:xfrm>
          <a:prstGeom prst="rect">
            <a:avLst/>
          </a:prstGeom>
          <a:noFill/>
          <a:ln w="9525">
            <a:noFill/>
            <a:miter lim="800000"/>
            <a:headEnd/>
            <a:tailEnd/>
          </a:ln>
        </p:spPr>
      </p:pic>
      <p:pic>
        <p:nvPicPr>
          <p:cNvPr id="15363" name="Picture 3" descr="green-feet-th.png"/>
          <p:cNvPicPr>
            <a:picLocks noChangeAspect="1"/>
          </p:cNvPicPr>
          <p:nvPr/>
        </p:nvPicPr>
        <p:blipFill>
          <a:blip r:embed="rId3" cstate="print"/>
          <a:srcRect/>
          <a:stretch>
            <a:fillRect/>
          </a:stretch>
        </p:blipFill>
        <p:spPr bwMode="auto">
          <a:xfrm>
            <a:off x="2133600" y="990600"/>
            <a:ext cx="1489075" cy="1295400"/>
          </a:xfrm>
          <a:prstGeom prst="rect">
            <a:avLst/>
          </a:prstGeom>
          <a:noFill/>
          <a:ln w="9525">
            <a:noFill/>
            <a:miter lim="800000"/>
            <a:headEnd/>
            <a:tailEnd/>
          </a:ln>
        </p:spPr>
      </p:pic>
      <p:pic>
        <p:nvPicPr>
          <p:cNvPr id="15364" name="Picture 4" descr="mile-s-foot-md.png"/>
          <p:cNvPicPr>
            <a:picLocks noChangeAspect="1"/>
          </p:cNvPicPr>
          <p:nvPr/>
        </p:nvPicPr>
        <p:blipFill>
          <a:blip r:embed="rId4" cstate="print"/>
          <a:srcRect/>
          <a:stretch>
            <a:fillRect/>
          </a:stretch>
        </p:blipFill>
        <p:spPr bwMode="auto">
          <a:xfrm>
            <a:off x="3810000" y="914400"/>
            <a:ext cx="1706563" cy="1484313"/>
          </a:xfrm>
          <a:prstGeom prst="rect">
            <a:avLst/>
          </a:prstGeom>
          <a:noFill/>
          <a:ln w="9525">
            <a:noFill/>
            <a:miter lim="800000"/>
            <a:headEnd/>
            <a:tailEnd/>
          </a:ln>
        </p:spPr>
      </p:pic>
      <p:pic>
        <p:nvPicPr>
          <p:cNvPr id="15365" name="Picture 6" descr="jump and stop.gif"/>
          <p:cNvPicPr>
            <a:picLocks noChangeAspect="1"/>
          </p:cNvPicPr>
          <p:nvPr/>
        </p:nvPicPr>
        <p:blipFill>
          <a:blip r:embed="rId5" cstate="print"/>
          <a:srcRect/>
          <a:stretch>
            <a:fillRect/>
          </a:stretch>
        </p:blipFill>
        <p:spPr bwMode="auto">
          <a:xfrm>
            <a:off x="5829300" y="342900"/>
            <a:ext cx="2247900" cy="2247900"/>
          </a:xfrm>
          <a:prstGeom prst="rect">
            <a:avLst/>
          </a:prstGeom>
          <a:noFill/>
          <a:ln w="9525">
            <a:noFill/>
            <a:miter lim="800000"/>
            <a:headEnd/>
            <a:tailEnd/>
          </a:ln>
        </p:spPr>
      </p:pic>
      <p:sp>
        <p:nvSpPr>
          <p:cNvPr id="9" name="TextBox 8"/>
          <p:cNvSpPr txBox="1">
            <a:spLocks noChangeArrowheads="1"/>
          </p:cNvSpPr>
          <p:nvPr/>
        </p:nvSpPr>
        <p:spPr bwMode="auto">
          <a:xfrm>
            <a:off x="762000" y="2667000"/>
            <a:ext cx="760849" cy="400110"/>
          </a:xfrm>
          <a:prstGeom prst="rect">
            <a:avLst/>
          </a:prstGeom>
          <a:noFill/>
          <a:ln w="9525">
            <a:noFill/>
            <a:miter lim="800000"/>
            <a:headEnd/>
            <a:tailEnd/>
          </a:ln>
        </p:spPr>
        <p:txBody>
          <a:bodyPr wrap="none">
            <a:spAutoFit/>
          </a:bodyPr>
          <a:lstStyle/>
          <a:p>
            <a:r>
              <a:rPr lang="en-US" sz="2000" dirty="0">
                <a:solidFill>
                  <a:schemeClr val="bg1"/>
                </a:solidFill>
              </a:rPr>
              <a:t>Walk </a:t>
            </a:r>
          </a:p>
        </p:txBody>
      </p:sp>
      <p:sp>
        <p:nvSpPr>
          <p:cNvPr id="10" name="TextBox 9"/>
          <p:cNvSpPr txBox="1">
            <a:spLocks noChangeArrowheads="1"/>
          </p:cNvSpPr>
          <p:nvPr/>
        </p:nvSpPr>
        <p:spPr bwMode="auto">
          <a:xfrm>
            <a:off x="2424113" y="2667000"/>
            <a:ext cx="760849" cy="400110"/>
          </a:xfrm>
          <a:prstGeom prst="rect">
            <a:avLst/>
          </a:prstGeom>
          <a:noFill/>
          <a:ln w="9525">
            <a:noFill/>
            <a:miter lim="800000"/>
            <a:headEnd/>
            <a:tailEnd/>
          </a:ln>
        </p:spPr>
        <p:txBody>
          <a:bodyPr wrap="none">
            <a:spAutoFit/>
          </a:bodyPr>
          <a:lstStyle/>
          <a:p>
            <a:r>
              <a:rPr lang="en-US" sz="2000" dirty="0">
                <a:solidFill>
                  <a:schemeClr val="bg1"/>
                </a:solidFill>
              </a:rPr>
              <a:t>Walk </a:t>
            </a:r>
          </a:p>
        </p:txBody>
      </p:sp>
      <p:sp>
        <p:nvSpPr>
          <p:cNvPr id="11" name="TextBox 10"/>
          <p:cNvSpPr txBox="1">
            <a:spLocks noChangeArrowheads="1"/>
          </p:cNvSpPr>
          <p:nvPr/>
        </p:nvSpPr>
        <p:spPr bwMode="auto">
          <a:xfrm>
            <a:off x="4252913" y="2667000"/>
            <a:ext cx="760849" cy="400110"/>
          </a:xfrm>
          <a:prstGeom prst="rect">
            <a:avLst/>
          </a:prstGeom>
          <a:noFill/>
          <a:ln w="9525">
            <a:noFill/>
            <a:miter lim="800000"/>
            <a:headEnd/>
            <a:tailEnd/>
          </a:ln>
        </p:spPr>
        <p:txBody>
          <a:bodyPr wrap="none">
            <a:spAutoFit/>
          </a:bodyPr>
          <a:lstStyle/>
          <a:p>
            <a:r>
              <a:rPr lang="en-US" sz="2000" dirty="0">
                <a:solidFill>
                  <a:schemeClr val="bg1"/>
                </a:solidFill>
              </a:rPr>
              <a:t>Walk </a:t>
            </a:r>
          </a:p>
        </p:txBody>
      </p:sp>
      <p:sp>
        <p:nvSpPr>
          <p:cNvPr id="12" name="TextBox 11"/>
          <p:cNvSpPr txBox="1">
            <a:spLocks noChangeArrowheads="1"/>
          </p:cNvSpPr>
          <p:nvPr/>
        </p:nvSpPr>
        <p:spPr bwMode="auto">
          <a:xfrm>
            <a:off x="6159866" y="2662238"/>
            <a:ext cx="2069734" cy="461665"/>
          </a:xfrm>
          <a:prstGeom prst="rect">
            <a:avLst/>
          </a:prstGeom>
          <a:noFill/>
          <a:ln w="9525">
            <a:noFill/>
            <a:miter lim="800000"/>
            <a:headEnd/>
            <a:tailEnd/>
          </a:ln>
        </p:spPr>
        <p:txBody>
          <a:bodyPr wrap="none">
            <a:spAutoFit/>
          </a:bodyPr>
          <a:lstStyle/>
          <a:p>
            <a:r>
              <a:rPr lang="en-US" sz="2400" dirty="0">
                <a:solidFill>
                  <a:schemeClr val="bg1"/>
                </a:solidFill>
              </a:rPr>
              <a:t>Jump and stop </a:t>
            </a:r>
          </a:p>
        </p:txBody>
      </p:sp>
      <p:sp>
        <p:nvSpPr>
          <p:cNvPr id="13" name="TextBox 12"/>
          <p:cNvSpPr txBox="1">
            <a:spLocks noChangeArrowheads="1"/>
          </p:cNvSpPr>
          <p:nvPr/>
        </p:nvSpPr>
        <p:spPr bwMode="auto">
          <a:xfrm>
            <a:off x="685800" y="4038600"/>
            <a:ext cx="6019800" cy="769938"/>
          </a:xfrm>
          <a:prstGeom prst="rect">
            <a:avLst/>
          </a:prstGeom>
          <a:noFill/>
          <a:ln w="9525">
            <a:noFill/>
            <a:miter lim="800000"/>
            <a:headEnd/>
            <a:tailEnd/>
          </a:ln>
        </p:spPr>
        <p:txBody>
          <a:bodyPr>
            <a:spAutoFit/>
          </a:bodyPr>
          <a:lstStyle/>
          <a:p>
            <a:r>
              <a:rPr lang="en-US" sz="4400" dirty="0"/>
              <a:t>Are you ready?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ox(in)">
                                      <p:cBhvr>
                                        <p:cTn id="7" dur="1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box(in)">
                                      <p:cBhvr>
                                        <p:cTn id="12" dur="10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box(in)">
                                      <p:cBhvr>
                                        <p:cTn id="17" dur="1000"/>
                                        <p:tgtEl>
                                          <p:spTgt spid="11"/>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12"/>
                                        </p:tgtEl>
                                        <p:attrNameLst>
                                          <p:attrName>style.visibility</p:attrName>
                                        </p:attrNameLst>
                                      </p:cBhvr>
                                      <p:to>
                                        <p:strVal val="visible"/>
                                      </p:to>
                                    </p:set>
                                    <p:animEffect transition="in" filter="box(in)">
                                      <p:cBhvr>
                                        <p:cTn id="22" dur="1000"/>
                                        <p:tgtEl>
                                          <p:spTgt spid="12"/>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4"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 calcmode="lin" valueType="num">
                                      <p:cBhvr additive="base">
                                        <p:cTn id="27" dur="2000" fill="hold"/>
                                        <p:tgtEl>
                                          <p:spTgt spid="13"/>
                                        </p:tgtEl>
                                        <p:attrNameLst>
                                          <p:attrName>ppt_x</p:attrName>
                                        </p:attrNameLst>
                                      </p:cBhvr>
                                      <p:tavLst>
                                        <p:tav tm="0">
                                          <p:val>
                                            <p:strVal val="#ppt_x"/>
                                          </p:val>
                                        </p:tav>
                                        <p:tav tm="100000">
                                          <p:val>
                                            <p:strVal val="#ppt_x"/>
                                          </p:val>
                                        </p:tav>
                                      </p:tavLst>
                                    </p:anim>
                                    <p:anim calcmode="lin" valueType="num">
                                      <p:cBhvr additive="base">
                                        <p:cTn id="28" dur="20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r>
              <a:rPr lang="en-US" dirty="0" smtClean="0"/>
              <a:t>Music at </a:t>
            </a:r>
            <a:r>
              <a:rPr lang="en-US" smtClean="0"/>
              <a:t>school because…</a:t>
            </a:r>
            <a:endParaRPr lang="en-US" dirty="0"/>
          </a:p>
        </p:txBody>
      </p:sp>
      <p:sp>
        <p:nvSpPr>
          <p:cNvPr id="30723" name="Rectangle 3"/>
          <p:cNvSpPr>
            <a:spLocks noGrp="1" noChangeArrowheads="1"/>
          </p:cNvSpPr>
          <p:nvPr>
            <p:ph idx="1"/>
          </p:nvPr>
        </p:nvSpPr>
        <p:spPr>
          <a:xfrm>
            <a:off x="457200" y="1524001"/>
            <a:ext cx="7848600" cy="4800600"/>
          </a:xfrm>
        </p:spPr>
        <p:txBody>
          <a:bodyPr>
            <a:normAutofit/>
          </a:bodyPr>
          <a:lstStyle/>
          <a:p>
            <a:pPr>
              <a:lnSpc>
                <a:spcPct val="80000"/>
              </a:lnSpc>
            </a:pPr>
            <a:r>
              <a:rPr lang="en-US" sz="2800" dirty="0"/>
              <a:t>Every </a:t>
            </a:r>
            <a:r>
              <a:rPr lang="en-US" sz="2800" dirty="0" smtClean="0"/>
              <a:t>student, </a:t>
            </a:r>
            <a:r>
              <a:rPr lang="en-US" sz="2800" dirty="0"/>
              <a:t>regardless of family resources, deserves a chance to participate in music </a:t>
            </a:r>
          </a:p>
          <a:p>
            <a:pPr>
              <a:lnSpc>
                <a:spcPct val="80000"/>
              </a:lnSpc>
            </a:pPr>
            <a:r>
              <a:rPr lang="en-US" sz="2800" dirty="0" err="1"/>
              <a:t>Musicking</a:t>
            </a:r>
            <a:r>
              <a:rPr lang="en-US" sz="2800" dirty="0"/>
              <a:t>– the ways </a:t>
            </a:r>
            <a:r>
              <a:rPr lang="en-US" sz="2800" dirty="0" smtClean="0"/>
              <a:t>students </a:t>
            </a:r>
            <a:r>
              <a:rPr lang="en-US" sz="2800" dirty="0"/>
              <a:t>experience music</a:t>
            </a:r>
          </a:p>
          <a:p>
            <a:pPr lvl="1">
              <a:lnSpc>
                <a:spcPct val="80000"/>
              </a:lnSpc>
            </a:pPr>
            <a:r>
              <a:rPr lang="en-US" sz="2400" dirty="0"/>
              <a:t>Doing</a:t>
            </a:r>
          </a:p>
          <a:p>
            <a:pPr lvl="1">
              <a:lnSpc>
                <a:spcPct val="80000"/>
              </a:lnSpc>
            </a:pPr>
            <a:r>
              <a:rPr lang="en-US" sz="2400" dirty="0"/>
              <a:t>Integrating</a:t>
            </a:r>
          </a:p>
          <a:p>
            <a:pPr lvl="2">
              <a:lnSpc>
                <a:spcPct val="80000"/>
              </a:lnSpc>
            </a:pPr>
            <a:r>
              <a:rPr lang="en-US" sz="2000" dirty="0"/>
              <a:t>Combining more than a single means of experiencing music</a:t>
            </a:r>
          </a:p>
          <a:p>
            <a:pPr lvl="1">
              <a:lnSpc>
                <a:spcPct val="80000"/>
              </a:lnSpc>
            </a:pPr>
            <a:r>
              <a:rPr lang="en-US" sz="2400" dirty="0"/>
              <a:t>Singing</a:t>
            </a:r>
          </a:p>
          <a:p>
            <a:pPr lvl="1">
              <a:lnSpc>
                <a:spcPct val="80000"/>
              </a:lnSpc>
            </a:pPr>
            <a:r>
              <a:rPr lang="en-US" sz="2400" dirty="0"/>
              <a:t>Moving</a:t>
            </a:r>
          </a:p>
          <a:p>
            <a:pPr lvl="1">
              <a:lnSpc>
                <a:spcPct val="80000"/>
              </a:lnSpc>
            </a:pPr>
            <a:r>
              <a:rPr lang="en-US" sz="2400" dirty="0"/>
              <a:t>Playing</a:t>
            </a:r>
          </a:p>
          <a:p>
            <a:pPr lvl="1">
              <a:lnSpc>
                <a:spcPct val="80000"/>
              </a:lnSpc>
            </a:pPr>
            <a:r>
              <a:rPr lang="en-US" sz="2400" dirty="0"/>
              <a:t>Listening</a:t>
            </a:r>
          </a:p>
          <a:p>
            <a:pPr lvl="1">
              <a:lnSpc>
                <a:spcPct val="80000"/>
              </a:lnSpc>
            </a:pPr>
            <a:r>
              <a:rPr lang="en-US" sz="2400" dirty="0"/>
              <a:t>Playing with music (play helps them develop understanding)</a:t>
            </a:r>
          </a:p>
          <a:p>
            <a:pPr lvl="1">
              <a:lnSpc>
                <a:spcPct val="80000"/>
              </a:lnSpc>
            </a:pPr>
            <a:endParaRPr lang="en-US" sz="2400" dirty="0"/>
          </a:p>
          <a:p>
            <a:pPr lvl="1">
              <a:lnSpc>
                <a:spcPct val="80000"/>
              </a:lnSpc>
            </a:pP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17410" name="Title 2"/>
          <p:cNvSpPr>
            <a:spLocks noGrp="1"/>
          </p:cNvSpPr>
          <p:nvPr>
            <p:ph type="title"/>
          </p:nvPr>
        </p:nvSpPr>
        <p:spPr>
          <a:xfrm>
            <a:off x="228600" y="685800"/>
            <a:ext cx="8596313" cy="1416050"/>
          </a:xfrm>
        </p:spPr>
        <p:txBody>
          <a:bodyPr>
            <a:normAutofit fontScale="90000"/>
          </a:bodyPr>
          <a:lstStyle/>
          <a:p>
            <a:r>
              <a:rPr lang="en-US" smtClean="0"/>
              <a:t>Odd and Even…</a:t>
            </a:r>
            <a:br>
              <a:rPr lang="en-US" smtClean="0"/>
            </a:br>
            <a:r>
              <a:rPr lang="en-US" smtClean="0"/>
              <a:t>Here they come!</a:t>
            </a:r>
          </a:p>
        </p:txBody>
      </p:sp>
      <p:pic>
        <p:nvPicPr>
          <p:cNvPr id="5" name="Picture 4" descr="turtle.jpg"/>
          <p:cNvPicPr>
            <a:picLocks noChangeAspect="1"/>
          </p:cNvPicPr>
          <p:nvPr/>
        </p:nvPicPr>
        <p:blipFill>
          <a:blip r:embed="rId2" cstate="print"/>
          <a:stretch>
            <a:fillRect/>
          </a:stretch>
        </p:blipFill>
        <p:spPr>
          <a:xfrm>
            <a:off x="5867400" y="4191000"/>
            <a:ext cx="2514600" cy="163449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5" descr="baby elephant.jpg"/>
          <p:cNvPicPr>
            <a:picLocks noChangeAspect="1"/>
          </p:cNvPicPr>
          <p:nvPr/>
        </p:nvPicPr>
        <p:blipFill>
          <a:blip r:embed="rId3" cstate="print"/>
          <a:stretch>
            <a:fillRect/>
          </a:stretch>
        </p:blipFill>
        <p:spPr>
          <a:xfrm>
            <a:off x="886791" y="2133600"/>
            <a:ext cx="2694609" cy="2286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3"/>
          <p:cNvSpPr txBox="1">
            <a:spLocks noChangeArrowheads="1"/>
          </p:cNvSpPr>
          <p:nvPr/>
        </p:nvSpPr>
        <p:spPr bwMode="auto">
          <a:xfrm>
            <a:off x="304800" y="996950"/>
            <a:ext cx="8382000" cy="5632450"/>
          </a:xfrm>
          <a:prstGeom prst="rect">
            <a:avLst/>
          </a:prstGeom>
          <a:noFill/>
          <a:ln w="9525">
            <a:noFill/>
            <a:miter lim="800000"/>
            <a:headEnd/>
            <a:tailEnd/>
          </a:ln>
        </p:spPr>
        <p:txBody>
          <a:bodyPr>
            <a:spAutoFit/>
          </a:bodyPr>
          <a:lstStyle/>
          <a:p>
            <a:r>
              <a:rPr lang="en-US">
                <a:latin typeface="ClassGarmnd BT" pitchFamily="18" charset="0"/>
              </a:rPr>
              <a:t>This is a very, very old traditional Turkish folk song which uses the 9/8 rhythm. </a:t>
            </a:r>
          </a:p>
          <a:p>
            <a:r>
              <a:rPr lang="en-US">
                <a:latin typeface="ClassGarmnd BT" pitchFamily="18" charset="0"/>
              </a:rPr>
              <a:t>It is a bit slower than most songs that are based on this rhythm. </a:t>
            </a:r>
          </a:p>
          <a:p>
            <a:endParaRPr lang="en-US">
              <a:latin typeface="ClassGarmnd BT" pitchFamily="18" charset="0"/>
            </a:endParaRPr>
          </a:p>
          <a:p>
            <a:r>
              <a:rPr lang="en-US">
                <a:latin typeface="ClassGarmnd BT" pitchFamily="18" charset="0"/>
              </a:rPr>
              <a:t>It describes a person who is frustrated because time is passing by, and she/he is not yet married. </a:t>
            </a:r>
          </a:p>
          <a:p>
            <a:r>
              <a:rPr lang="en-US">
                <a:latin typeface="ClassGarmnd BT" pitchFamily="18" charset="0"/>
              </a:rPr>
              <a:t>The origin place of this song might be close to a river that overflows periodically because as suggested in the texts, when the river overflows it indicates that still more time has passed. </a:t>
            </a:r>
          </a:p>
          <a:p>
            <a:endParaRPr lang="en-US">
              <a:latin typeface="ClassGarmnd BT" pitchFamily="18" charset="0"/>
            </a:endParaRPr>
          </a:p>
          <a:p>
            <a:r>
              <a:rPr lang="en-US">
                <a:latin typeface="ClassGarmnd BT" pitchFamily="18" charset="0"/>
              </a:rPr>
              <a:t>The word "Aman" itself doesn’t really mean anything—it’s an exclamation that is used when someone is frustrated.</a:t>
            </a:r>
          </a:p>
          <a:p>
            <a:endParaRPr lang="en-US"/>
          </a:p>
          <a:p>
            <a:endParaRPr lang="en-US"/>
          </a:p>
        </p:txBody>
      </p:sp>
      <p:sp>
        <p:nvSpPr>
          <p:cNvPr id="18435" name="TextBox 4"/>
          <p:cNvSpPr txBox="1">
            <a:spLocks noChangeArrowheads="1"/>
          </p:cNvSpPr>
          <p:nvPr/>
        </p:nvSpPr>
        <p:spPr bwMode="auto">
          <a:xfrm>
            <a:off x="457200" y="304800"/>
            <a:ext cx="7696200" cy="584200"/>
          </a:xfrm>
          <a:prstGeom prst="rect">
            <a:avLst/>
          </a:prstGeom>
          <a:noFill/>
          <a:ln w="9525">
            <a:noFill/>
            <a:miter lim="800000"/>
            <a:headEnd/>
            <a:tailEnd/>
          </a:ln>
        </p:spPr>
        <p:txBody>
          <a:bodyPr>
            <a:spAutoFit/>
          </a:bodyPr>
          <a:lstStyle/>
          <a:p>
            <a:r>
              <a:rPr lang="en-US" sz="3200" dirty="0" err="1"/>
              <a:t>Dere</a:t>
            </a:r>
            <a:r>
              <a:rPr lang="en-US" sz="3200" dirty="0"/>
              <a:t> </a:t>
            </a:r>
            <a:r>
              <a:rPr lang="en-US" sz="3200" dirty="0" err="1"/>
              <a:t>Geliyor</a:t>
            </a:r>
            <a:r>
              <a:rPr lang="en-US" sz="3200" dirty="0"/>
              <a:t> (Turkish Folk Song)</a:t>
            </a:r>
          </a:p>
        </p:txBody>
      </p:sp>
      <p:pic>
        <p:nvPicPr>
          <p:cNvPr id="4" name="10 - Dere.mp3">
            <a:hlinkClick r:id="" action="ppaction://media"/>
          </p:cNvPr>
          <p:cNvPicPr>
            <a:picLocks noRot="1" noChangeAspect="1"/>
          </p:cNvPicPr>
          <p:nvPr>
            <a:audioFile r:link="rId1"/>
          </p:nvPr>
        </p:nvPicPr>
        <p:blipFill>
          <a:blip r:embed="rId3" cstate="print"/>
          <a:stretch>
            <a:fillRect/>
          </a:stretch>
        </p:blipFill>
        <p:spPr>
          <a:xfrm>
            <a:off x="6781800" y="457200"/>
            <a:ext cx="304800" cy="3048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522629"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p:cTn id="7" fill="hold" display="0">
                  <p:stCondLst>
                    <p:cond delay="indefinite"/>
                  </p:stCondLst>
                  <p:endCondLst>
                    <p:cond evt="onNext" delay="0">
                      <p:tgtEl>
                        <p:sldTgt/>
                      </p:tgtEl>
                    </p:cond>
                    <p:cond evt="onPrev" delay="0">
                      <p:tgtEl>
                        <p:sldTgt/>
                      </p:tgtEl>
                    </p:cond>
                    <p:cond evt="onStopAudio" delay="0">
                      <p:tgtEl>
                        <p:sldTgt/>
                      </p:tgtEl>
                    </p:cond>
                  </p:endCondLst>
                </p:cTn>
                <p:tgtEl>
                  <p:spTgt spid="4"/>
                </p:tgtEl>
              </p:cMediaNode>
            </p:audio>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57200" y="381000"/>
          <a:ext cx="7848600" cy="3120390"/>
        </p:xfrm>
        <a:graphic>
          <a:graphicData uri="http://schemas.openxmlformats.org/drawingml/2006/table">
            <a:tbl>
              <a:tblPr/>
              <a:tblGrid>
                <a:gridCol w="4419600"/>
                <a:gridCol w="3429000"/>
              </a:tblGrid>
              <a:tr h="257175">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dirty="0" smtClean="0">
                          <a:ln>
                            <a:noFill/>
                          </a:ln>
                          <a:solidFill>
                            <a:schemeClr val="tx1"/>
                          </a:solidFill>
                          <a:effectLst/>
                          <a:latin typeface="Times New Roman" pitchFamily="18" charset="0"/>
                          <a:ea typeface="新細明體" pitchFamily="18" charset="-120"/>
                          <a:cs typeface="Times New Roman" pitchFamily="18" charset="0"/>
                        </a:rPr>
                        <a:t>Turkish Lyrics</a:t>
                      </a:r>
                      <a:endParaRPr kumimoji="0" lang="en-US" sz="2000" b="0" i="0" u="none" strike="noStrike" cap="none" normalizeH="0" baseline="0" dirty="0" smtClean="0">
                        <a:ln>
                          <a:noFill/>
                        </a:ln>
                        <a:solidFill>
                          <a:schemeClr val="tx1"/>
                        </a:solidFill>
                        <a:effectLst/>
                        <a:latin typeface="Calibri" pitchFamily="34" charset="0"/>
                        <a:ea typeface="新細明體" pitchFamily="18" charset="-120"/>
                        <a:cs typeface="Times New Roman" pitchFamily="18" charset="0"/>
                      </a:endParaRPr>
                    </a:p>
                  </a:txBody>
                  <a:tcPr marL="47625" marR="47625" marT="47625" marB="47625"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English Translation</a:t>
                      </a:r>
                      <a:endParaRPr kumimoji="0" lang="en-US" sz="2000" b="0" i="0" u="none" strike="noStrike" cap="none" normalizeH="0" baseline="0" smtClean="0">
                        <a:ln>
                          <a:noFill/>
                        </a:ln>
                        <a:solidFill>
                          <a:schemeClr val="tx1"/>
                        </a:solidFill>
                        <a:effectLst/>
                        <a:latin typeface="Calibri" pitchFamily="34" charset="0"/>
                        <a:ea typeface="新細明體" pitchFamily="18" charset="-120"/>
                        <a:cs typeface="Times New Roman" pitchFamily="18" charset="0"/>
                      </a:endParaRPr>
                    </a:p>
                  </a:txBody>
                  <a:tcPr marL="47625" marR="47625" marT="47625" marB="47625" anchor="ctr" horzOverflow="overflow">
                    <a:lnL>
                      <a:noFill/>
                    </a:lnL>
                    <a:lnR>
                      <a:noFill/>
                    </a:lnR>
                    <a:lnT>
                      <a:noFill/>
                    </a:lnT>
                    <a:lnB>
                      <a:noFill/>
                    </a:lnB>
                    <a:lnTlToBr>
                      <a:noFill/>
                    </a:lnTlToBr>
                    <a:lnBlToTr>
                      <a:noFill/>
                    </a:lnBlToTr>
                    <a:noFill/>
                  </a:tcPr>
                </a:tc>
              </a:tr>
              <a:tr h="0">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Verse 1:</a:t>
                      </a:r>
                      <a:endParaRPr kumimoji="0" lang="en-US" sz="2000" b="0" i="0" u="none" strike="noStrike" cap="none" normalizeH="0" baseline="0" smtClean="0">
                        <a:ln>
                          <a:noFill/>
                        </a:ln>
                        <a:solidFill>
                          <a:schemeClr val="tx1"/>
                        </a:solidFill>
                        <a:effectLst/>
                        <a:latin typeface="Calibri" pitchFamily="34" charset="0"/>
                        <a:ea typeface="新細明體" pitchFamily="18" charset="-120"/>
                        <a:cs typeface="Times New Roman" pitchFamily="18" charset="0"/>
                      </a:endParaRPr>
                    </a:p>
                  </a:txBody>
                  <a:tcPr marL="47625" marR="47625" marT="47625" marB="47625"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Verse 1:</a:t>
                      </a:r>
                      <a:endParaRPr kumimoji="0" lang="en-US" sz="2000" b="0" i="0" u="none" strike="noStrike" cap="none" normalizeH="0" baseline="0" smtClean="0">
                        <a:ln>
                          <a:noFill/>
                        </a:ln>
                        <a:solidFill>
                          <a:schemeClr val="tx1"/>
                        </a:solidFill>
                        <a:effectLst/>
                        <a:latin typeface="Calibri" pitchFamily="34" charset="0"/>
                        <a:ea typeface="新細明體" pitchFamily="18" charset="-120"/>
                        <a:cs typeface="Times New Roman" pitchFamily="18" charset="0"/>
                      </a:endParaRPr>
                    </a:p>
                  </a:txBody>
                  <a:tcPr marL="47625" marR="47625" marT="47625" marB="47625" anchor="ctr" horzOverflow="overflow">
                    <a:lnL>
                      <a:noFill/>
                    </a:lnL>
                    <a:lnR>
                      <a:noFill/>
                    </a:lnR>
                    <a:lnT>
                      <a:noFill/>
                    </a:lnT>
                    <a:lnB>
                      <a:noFill/>
                    </a:lnB>
                    <a:lnTlToBr>
                      <a:noFill/>
                    </a:lnTlToBr>
                    <a:lnBlToTr>
                      <a:noFill/>
                    </a:lnBlToTr>
                    <a:noFill/>
                  </a:tcPr>
                </a:tc>
              </a:tr>
              <a:tr h="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Dere geliyor dere, yalelel yalelel</a:t>
                      </a:r>
                      <a:endParaRPr kumimoji="0" lang="en-US" sz="2000" b="0" i="0" u="none" strike="noStrike" cap="none" normalizeH="0" baseline="0" smtClean="0">
                        <a:ln>
                          <a:noFill/>
                        </a:ln>
                        <a:solidFill>
                          <a:schemeClr val="tx1"/>
                        </a:solidFill>
                        <a:effectLst/>
                        <a:latin typeface="Calibri" pitchFamily="34" charset="0"/>
                        <a:ea typeface="新細明體" pitchFamily="18" charset="-120"/>
                        <a:cs typeface="Times New Roman" pitchFamily="18" charset="0"/>
                      </a:endParaRPr>
                    </a:p>
                  </a:txBody>
                  <a:tcPr marL="47625" marR="47625" marT="47625" marB="47625"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The river is overflowing,</a:t>
                      </a:r>
                      <a:endParaRPr kumimoji="0" lang="en-US" sz="2000" b="0" i="0" u="none" strike="noStrike" cap="none" normalizeH="0" baseline="0" smtClean="0">
                        <a:ln>
                          <a:noFill/>
                        </a:ln>
                        <a:solidFill>
                          <a:schemeClr val="tx1"/>
                        </a:solidFill>
                        <a:effectLst/>
                        <a:latin typeface="Calibri" pitchFamily="34" charset="0"/>
                        <a:ea typeface="新細明體" pitchFamily="18" charset="-120"/>
                        <a:cs typeface="Times New Roman" pitchFamily="18" charset="0"/>
                      </a:endParaRPr>
                    </a:p>
                  </a:txBody>
                  <a:tcPr marL="47625" marR="47625" marT="47625" marB="47625" anchor="ctr" horzOverflow="overflow">
                    <a:lnL>
                      <a:noFill/>
                    </a:lnL>
                    <a:lnR>
                      <a:noFill/>
                    </a:lnR>
                    <a:lnT>
                      <a:noFill/>
                    </a:lnT>
                    <a:lnB>
                      <a:noFill/>
                    </a:lnB>
                    <a:lnTlToBr>
                      <a:noFill/>
                    </a:lnTlToBr>
                    <a:lnBlToTr>
                      <a:noFill/>
                    </a:lnBlToTr>
                    <a:noFill/>
                  </a:tcPr>
                </a:tc>
              </a:tr>
              <a:tr h="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Kumunu seresere, yalelellim.</a:t>
                      </a:r>
                      <a:endParaRPr kumimoji="0" lang="en-US" sz="2000" b="0" i="0" u="none" strike="noStrike" cap="none" normalizeH="0" baseline="0" smtClean="0">
                        <a:ln>
                          <a:noFill/>
                        </a:ln>
                        <a:solidFill>
                          <a:schemeClr val="tx1"/>
                        </a:solidFill>
                        <a:effectLst/>
                        <a:latin typeface="Calibri" pitchFamily="34" charset="0"/>
                        <a:ea typeface="新細明體" pitchFamily="18" charset="-120"/>
                        <a:cs typeface="Times New Roman" pitchFamily="18" charset="0"/>
                      </a:endParaRPr>
                    </a:p>
                  </a:txBody>
                  <a:tcPr marL="47625" marR="47625" marT="47625" marB="47625"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Spreading sand,</a:t>
                      </a:r>
                      <a:endParaRPr kumimoji="0" lang="en-US" sz="2000" b="0" i="0" u="none" strike="noStrike" cap="none" normalizeH="0" baseline="0" smtClean="0">
                        <a:ln>
                          <a:noFill/>
                        </a:ln>
                        <a:solidFill>
                          <a:schemeClr val="tx1"/>
                        </a:solidFill>
                        <a:effectLst/>
                        <a:latin typeface="Calibri" pitchFamily="34" charset="0"/>
                        <a:ea typeface="新細明體" pitchFamily="18" charset="-120"/>
                        <a:cs typeface="Times New Roman" pitchFamily="18" charset="0"/>
                      </a:endParaRPr>
                    </a:p>
                  </a:txBody>
                  <a:tcPr marL="47625" marR="47625" marT="47625" marB="47625" anchor="ctr" horzOverflow="overflow">
                    <a:lnL>
                      <a:noFill/>
                    </a:lnL>
                    <a:lnR>
                      <a:noFill/>
                    </a:lnR>
                    <a:lnT>
                      <a:noFill/>
                    </a:lnT>
                    <a:lnB>
                      <a:noFill/>
                    </a:lnB>
                    <a:lnTlToBr>
                      <a:noFill/>
                    </a:lnTlToBr>
                    <a:lnBlToTr>
                      <a:noFill/>
                    </a:lnBlToTr>
                    <a:noFill/>
                  </a:tcPr>
                </a:tc>
              </a:tr>
              <a:tr h="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Al beni götür dere, yalelel yalelel</a:t>
                      </a:r>
                      <a:endParaRPr kumimoji="0" lang="en-US" sz="2000" b="0" i="0" u="none" strike="noStrike" cap="none" normalizeH="0" baseline="0" smtClean="0">
                        <a:ln>
                          <a:noFill/>
                        </a:ln>
                        <a:solidFill>
                          <a:schemeClr val="tx1"/>
                        </a:solidFill>
                        <a:effectLst/>
                        <a:latin typeface="Calibri" pitchFamily="34" charset="0"/>
                        <a:ea typeface="新細明體" pitchFamily="18" charset="-120"/>
                        <a:cs typeface="Times New Roman" pitchFamily="18" charset="0"/>
                      </a:endParaRPr>
                    </a:p>
                  </a:txBody>
                  <a:tcPr marL="47625" marR="47625" marT="47625" marB="47625"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O river, take me with you</a:t>
                      </a:r>
                      <a:endParaRPr kumimoji="0" lang="en-US" sz="2000" b="0" i="0" u="none" strike="noStrike" cap="none" normalizeH="0" baseline="0" smtClean="0">
                        <a:ln>
                          <a:noFill/>
                        </a:ln>
                        <a:solidFill>
                          <a:schemeClr val="tx1"/>
                        </a:solidFill>
                        <a:effectLst/>
                        <a:latin typeface="Calibri" pitchFamily="34" charset="0"/>
                        <a:ea typeface="新細明體" pitchFamily="18" charset="-120"/>
                        <a:cs typeface="Times New Roman" pitchFamily="18" charset="0"/>
                      </a:endParaRPr>
                    </a:p>
                  </a:txBody>
                  <a:tcPr marL="47625" marR="47625" marT="47625" marB="47625" anchor="ctr" horzOverflow="overflow">
                    <a:lnL>
                      <a:noFill/>
                    </a:lnL>
                    <a:lnR>
                      <a:noFill/>
                    </a:lnR>
                    <a:lnT>
                      <a:noFill/>
                    </a:lnT>
                    <a:lnB>
                      <a:noFill/>
                    </a:lnB>
                    <a:lnTlToBr>
                      <a:noFill/>
                    </a:lnTlToBr>
                    <a:lnBlToTr>
                      <a:noFill/>
                    </a:lnBlToTr>
                    <a:noFill/>
                  </a:tcPr>
                </a:tc>
              </a:tr>
              <a:tr h="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Yarın olduğu yere, yalelellim.</a:t>
                      </a:r>
                      <a:endParaRPr kumimoji="0" lang="en-US" sz="2000" b="0" i="0" u="none" strike="noStrike" cap="none" normalizeH="0" baseline="0" smtClean="0">
                        <a:ln>
                          <a:noFill/>
                        </a:ln>
                        <a:solidFill>
                          <a:schemeClr val="tx1"/>
                        </a:solidFill>
                        <a:effectLst/>
                        <a:latin typeface="Calibri" pitchFamily="34" charset="0"/>
                        <a:ea typeface="新細明體" pitchFamily="18" charset="-120"/>
                        <a:cs typeface="Times New Roman" pitchFamily="18" charset="0"/>
                      </a:endParaRPr>
                    </a:p>
                  </a:txBody>
                  <a:tcPr marL="47625" marR="47625" marT="47625" marB="47625"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To where my beloved is.</a:t>
                      </a:r>
                      <a:endParaRPr kumimoji="0" lang="en-US" sz="2000" b="0" i="0" u="none" strike="noStrike" cap="none" normalizeH="0" baseline="0" smtClean="0">
                        <a:ln>
                          <a:noFill/>
                        </a:ln>
                        <a:solidFill>
                          <a:schemeClr val="tx1"/>
                        </a:solidFill>
                        <a:effectLst/>
                        <a:latin typeface="Calibri" pitchFamily="34" charset="0"/>
                        <a:ea typeface="新細明體" pitchFamily="18" charset="-120"/>
                        <a:cs typeface="Times New Roman" pitchFamily="18" charset="0"/>
                      </a:endParaRPr>
                    </a:p>
                  </a:txBody>
                  <a:tcPr marL="47625" marR="47625" marT="47625" marB="47625" anchor="ctr" horzOverflow="overflow">
                    <a:lnL>
                      <a:noFill/>
                    </a:lnL>
                    <a:lnR>
                      <a:noFill/>
                    </a:lnR>
                    <a:lnT>
                      <a:noFill/>
                    </a:lnT>
                    <a:lnB>
                      <a:noFill/>
                    </a:lnB>
                    <a:lnTlToBr>
                      <a:noFill/>
                    </a:lnTlToBr>
                    <a:lnBlToTr>
                      <a:noFill/>
                    </a:lnBlToTr>
                    <a:noFill/>
                  </a:tcPr>
                </a:tc>
              </a:tr>
              <a:tr h="0">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 </a:t>
                      </a:r>
                      <a:endParaRPr kumimoji="0" lang="en-US" sz="2000" b="0" i="0" u="none" strike="noStrike" cap="none" normalizeH="0" baseline="0" smtClean="0">
                        <a:ln>
                          <a:noFill/>
                        </a:ln>
                        <a:solidFill>
                          <a:schemeClr val="tx1"/>
                        </a:solidFill>
                        <a:effectLst/>
                        <a:latin typeface="Calibri" pitchFamily="34" charset="0"/>
                        <a:ea typeface="新細明體" pitchFamily="18" charset="-120"/>
                        <a:cs typeface="Times New Roman" pitchFamily="18" charset="0"/>
                      </a:endParaRPr>
                    </a:p>
                  </a:txBody>
                  <a:tcPr marL="47625" marR="47625" marT="47625" marB="47625"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 </a:t>
                      </a:r>
                      <a:endParaRPr kumimoji="0" lang="en-US" sz="2000" b="0" i="0" u="none" strike="noStrike" cap="none" normalizeH="0" baseline="0" smtClean="0">
                        <a:ln>
                          <a:noFill/>
                        </a:ln>
                        <a:solidFill>
                          <a:schemeClr val="tx1"/>
                        </a:solidFill>
                        <a:effectLst/>
                        <a:latin typeface="Calibri" pitchFamily="34" charset="0"/>
                        <a:ea typeface="新細明體" pitchFamily="18" charset="-120"/>
                        <a:cs typeface="Times New Roman" pitchFamily="18" charset="0"/>
                      </a:endParaRPr>
                    </a:p>
                  </a:txBody>
                  <a:tcPr marL="47625" marR="47625" marT="47625" marB="47625" anchor="ctr" horzOverflow="overflow">
                    <a:lnL>
                      <a:noFill/>
                    </a:lnL>
                    <a:lnR>
                      <a:noFill/>
                    </a:lnR>
                    <a:lnT>
                      <a:noFill/>
                    </a:lnT>
                    <a:lnB>
                      <a:noFill/>
                    </a:lnB>
                    <a:lnTlToBr>
                      <a:noFill/>
                    </a:lnTlToBr>
                    <a:lnBlToTr>
                      <a:noFill/>
                    </a:lnBlToTr>
                    <a:noFill/>
                  </a:tcPr>
                </a:tc>
              </a:tr>
            </a:tbl>
          </a:graphicData>
        </a:graphic>
      </p:graphicFrame>
      <p:graphicFrame>
        <p:nvGraphicFramePr>
          <p:cNvPr id="6" name="Table 5"/>
          <p:cNvGraphicFramePr>
            <a:graphicFrameLocks noGrp="1"/>
          </p:cNvGraphicFramePr>
          <p:nvPr/>
        </p:nvGraphicFramePr>
        <p:xfrm>
          <a:off x="457200" y="3216275"/>
          <a:ext cx="7696200" cy="2228850"/>
        </p:xfrm>
        <a:graphic>
          <a:graphicData uri="http://schemas.openxmlformats.org/drawingml/2006/table">
            <a:tbl>
              <a:tblPr/>
              <a:tblGrid>
                <a:gridCol w="4495800"/>
                <a:gridCol w="3200400"/>
              </a:tblGrid>
              <a:tr h="290513">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Chorus:</a:t>
                      </a:r>
                      <a:endParaRPr kumimoji="0" lang="en-US" sz="2000" b="0" i="0" u="none" strike="noStrike" cap="none" normalizeH="0" baseline="0" smtClean="0">
                        <a:ln>
                          <a:noFill/>
                        </a:ln>
                        <a:solidFill>
                          <a:schemeClr val="tx1"/>
                        </a:solidFill>
                        <a:effectLst/>
                        <a:latin typeface="Calibri" pitchFamily="34" charset="0"/>
                        <a:ea typeface="新細明體" pitchFamily="18" charset="-120"/>
                        <a:cs typeface="Times New Roman" pitchFamily="18" charset="0"/>
                      </a:endParaRPr>
                    </a:p>
                  </a:txBody>
                  <a:tcPr marL="47625" marR="47625" marT="47625" marB="47625"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ts val="1000"/>
                        </a:spcAft>
                        <a:buClrTx/>
                        <a:buSzTx/>
                        <a:buFontTx/>
                        <a:buNone/>
                        <a:tabLst/>
                      </a:pPr>
                      <a:r>
                        <a:rPr kumimoji="0" lang="en-US" sz="2000" b="1"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Chorus:</a:t>
                      </a:r>
                      <a:endParaRPr kumimoji="0" lang="en-US" sz="2000" b="0" i="0" u="none" strike="noStrike" cap="none" normalizeH="0" baseline="0" smtClean="0">
                        <a:ln>
                          <a:noFill/>
                        </a:ln>
                        <a:solidFill>
                          <a:schemeClr val="tx1"/>
                        </a:solidFill>
                        <a:effectLst/>
                        <a:latin typeface="Calibri" pitchFamily="34" charset="0"/>
                        <a:ea typeface="新細明體" pitchFamily="18" charset="-120"/>
                        <a:cs typeface="Times New Roman" pitchFamily="18" charset="0"/>
                      </a:endParaRPr>
                    </a:p>
                  </a:txBody>
                  <a:tcPr marL="47625" marR="47625" marT="47625" marB="47625" anchor="ctr" horzOverflow="overflow">
                    <a:lnL>
                      <a:noFill/>
                    </a:lnL>
                    <a:lnR>
                      <a:noFill/>
                    </a:lnR>
                    <a:lnT>
                      <a:noFill/>
                    </a:lnT>
                    <a:lnB>
                      <a:noFill/>
                    </a:lnB>
                    <a:lnTlToBr>
                      <a:noFill/>
                    </a:lnTlToBr>
                    <a:lnBlToTr>
                      <a:noFill/>
                    </a:lnBlToTr>
                    <a:noFill/>
                  </a:tcPr>
                </a:tc>
              </a:tr>
              <a:tr h="29051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Amanın aman aman</a:t>
                      </a:r>
                      <a:endParaRPr kumimoji="0" lang="en-US" sz="2000" b="0" i="0" u="none" strike="noStrike" cap="none" normalizeH="0" baseline="0" smtClean="0">
                        <a:ln>
                          <a:noFill/>
                        </a:ln>
                        <a:solidFill>
                          <a:schemeClr val="tx1"/>
                        </a:solidFill>
                        <a:effectLst/>
                        <a:latin typeface="Calibri" pitchFamily="34" charset="0"/>
                        <a:ea typeface="新細明體" pitchFamily="18" charset="-120"/>
                        <a:cs typeface="Times New Roman" pitchFamily="18" charset="0"/>
                      </a:endParaRPr>
                    </a:p>
                  </a:txBody>
                  <a:tcPr marL="47625" marR="47625" marT="47625" marB="47625"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O mercy,</a:t>
                      </a:r>
                      <a:endParaRPr kumimoji="0" lang="en-US" sz="2000" b="0" i="0" u="none" strike="noStrike" cap="none" normalizeH="0" baseline="0" smtClean="0">
                        <a:ln>
                          <a:noFill/>
                        </a:ln>
                        <a:solidFill>
                          <a:schemeClr val="tx1"/>
                        </a:solidFill>
                        <a:effectLst/>
                        <a:latin typeface="Calibri" pitchFamily="34" charset="0"/>
                        <a:ea typeface="新細明體" pitchFamily="18" charset="-120"/>
                        <a:cs typeface="Times New Roman" pitchFamily="18" charset="0"/>
                      </a:endParaRPr>
                    </a:p>
                  </a:txBody>
                  <a:tcPr marL="47625" marR="47625" marT="47625" marB="47625" anchor="ctr" horzOverflow="overflow">
                    <a:lnL>
                      <a:noFill/>
                    </a:lnL>
                    <a:lnR>
                      <a:noFill/>
                    </a:lnR>
                    <a:lnT>
                      <a:noFill/>
                    </a:lnT>
                    <a:lnB>
                      <a:noFill/>
                    </a:lnB>
                    <a:lnTlToBr>
                      <a:noFill/>
                    </a:lnTlToBr>
                    <a:lnBlToTr>
                      <a:noFill/>
                    </a:lnBlToTr>
                    <a:noFill/>
                  </a:tcPr>
                </a:tc>
              </a:tr>
              <a:tr h="29051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Zamanın zaman zaman</a:t>
                      </a:r>
                      <a:endParaRPr kumimoji="0" lang="en-US" sz="2000" b="0" i="0" u="none" strike="noStrike" cap="none" normalizeH="0" baseline="0" smtClean="0">
                        <a:ln>
                          <a:noFill/>
                        </a:ln>
                        <a:solidFill>
                          <a:schemeClr val="tx1"/>
                        </a:solidFill>
                        <a:effectLst/>
                        <a:latin typeface="Calibri" pitchFamily="34" charset="0"/>
                        <a:ea typeface="新細明體" pitchFamily="18" charset="-120"/>
                        <a:cs typeface="Times New Roman" pitchFamily="18" charset="0"/>
                      </a:endParaRPr>
                    </a:p>
                  </a:txBody>
                  <a:tcPr marL="47625" marR="47625" marT="47625" marB="47625"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O time,</a:t>
                      </a:r>
                      <a:endParaRPr kumimoji="0" lang="en-US" sz="2000" b="0" i="0" u="none" strike="noStrike" cap="none" normalizeH="0" baseline="0" smtClean="0">
                        <a:ln>
                          <a:noFill/>
                        </a:ln>
                        <a:solidFill>
                          <a:schemeClr val="tx1"/>
                        </a:solidFill>
                        <a:effectLst/>
                        <a:latin typeface="Calibri" pitchFamily="34" charset="0"/>
                        <a:ea typeface="新細明體" pitchFamily="18" charset="-120"/>
                        <a:cs typeface="Times New Roman" pitchFamily="18" charset="0"/>
                      </a:endParaRPr>
                    </a:p>
                  </a:txBody>
                  <a:tcPr marL="47625" marR="47625" marT="47625" marB="47625" anchor="ctr" horzOverflow="overflow">
                    <a:lnL>
                      <a:noFill/>
                    </a:lnL>
                    <a:lnR>
                      <a:noFill/>
                    </a:lnR>
                    <a:lnT>
                      <a:noFill/>
                    </a:lnT>
                    <a:lnB>
                      <a:noFill/>
                    </a:lnB>
                    <a:lnTlToBr>
                      <a:noFill/>
                    </a:lnTlToBr>
                    <a:lnBlToTr>
                      <a:noFill/>
                    </a:lnBlToTr>
                    <a:noFill/>
                  </a:tcPr>
                </a:tc>
              </a:tr>
              <a:tr h="29051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Bizim dügüne zaman yalelellim.</a:t>
                      </a:r>
                      <a:endParaRPr kumimoji="0" lang="en-US" sz="2000" b="0" i="0" u="none" strike="noStrike" cap="none" normalizeH="0" baseline="0" smtClean="0">
                        <a:ln>
                          <a:noFill/>
                        </a:ln>
                        <a:solidFill>
                          <a:schemeClr val="tx1"/>
                        </a:solidFill>
                        <a:effectLst/>
                        <a:latin typeface="Calibri" pitchFamily="34" charset="0"/>
                        <a:ea typeface="新細明體" pitchFamily="18" charset="-120"/>
                        <a:cs typeface="Times New Roman" pitchFamily="18" charset="0"/>
                      </a:endParaRPr>
                    </a:p>
                  </a:txBody>
                  <a:tcPr marL="47625" marR="47625" marT="47625" marB="47625"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When will our wedding be?</a:t>
                      </a:r>
                      <a:endParaRPr kumimoji="0" lang="en-US" sz="2000" b="0" i="0" u="none" strike="noStrike" cap="none" normalizeH="0" baseline="0" smtClean="0">
                        <a:ln>
                          <a:noFill/>
                        </a:ln>
                        <a:solidFill>
                          <a:schemeClr val="tx1"/>
                        </a:solidFill>
                        <a:effectLst/>
                        <a:latin typeface="Calibri" pitchFamily="34" charset="0"/>
                        <a:ea typeface="新細明體" pitchFamily="18" charset="-120"/>
                        <a:cs typeface="Times New Roman" pitchFamily="18" charset="0"/>
                      </a:endParaRPr>
                    </a:p>
                  </a:txBody>
                  <a:tcPr marL="47625" marR="47625" marT="47625" marB="47625" anchor="ctr" horzOverflow="overflow">
                    <a:lnL>
                      <a:noFill/>
                    </a:lnL>
                    <a:lnR>
                      <a:noFill/>
                    </a:lnR>
                    <a:lnT>
                      <a:noFill/>
                    </a:lnT>
                    <a:lnB>
                      <a:noFill/>
                    </a:lnB>
                    <a:lnTlToBr>
                      <a:noFill/>
                    </a:lnTlToBr>
                    <a:lnBlToTr>
                      <a:noFill/>
                    </a:lnBlToTr>
                    <a:noFill/>
                  </a:tcPr>
                </a:tc>
              </a:tr>
              <a:tr h="290513">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(Repeat above 3 lines)</a:t>
                      </a:r>
                      <a:endParaRPr kumimoji="0" lang="en-US" sz="2000" b="0" i="0" u="none" strike="noStrike" cap="none" normalizeH="0" baseline="0" smtClean="0">
                        <a:ln>
                          <a:noFill/>
                        </a:ln>
                        <a:solidFill>
                          <a:schemeClr val="tx1"/>
                        </a:solidFill>
                        <a:effectLst/>
                        <a:latin typeface="Calibri" pitchFamily="34" charset="0"/>
                        <a:ea typeface="新細明體" pitchFamily="18" charset="-120"/>
                        <a:cs typeface="Times New Roman" pitchFamily="18" charset="0"/>
                      </a:endParaRPr>
                    </a:p>
                  </a:txBody>
                  <a:tcPr marL="47625" marR="47625" marT="47625" marB="47625" anchor="ctr" horzOverflow="overflow">
                    <a:lnL>
                      <a:noFill/>
                    </a:lnL>
                    <a:lnR>
                      <a:noFill/>
                    </a:lnR>
                    <a:lnT>
                      <a:noFill/>
                    </a:lnT>
                    <a:lnB>
                      <a:noFill/>
                    </a:lnB>
                    <a:lnTlToBr>
                      <a:noFill/>
                    </a:lnTlToBr>
                    <a:lnBlToTr>
                      <a:noFill/>
                    </a:lnBlToTr>
                    <a:noFill/>
                  </a:tcPr>
                </a:tc>
                <a:tc>
                  <a:txBody>
                    <a:bodyPr/>
                    <a:lstStyle/>
                    <a:p>
                      <a:pPr marL="0" marR="0" lvl="0" indent="0" algn="l" defTabSz="914400" rtl="0" eaLnBrk="1" fontAlgn="base" latinLnBrk="0" hangingPunct="1">
                        <a:lnSpc>
                          <a:spcPct val="115000"/>
                        </a:lnSpc>
                        <a:spcBef>
                          <a:spcPct val="0"/>
                        </a:spcBef>
                        <a:spcAft>
                          <a:spcPct val="0"/>
                        </a:spcAft>
                        <a:buClrTx/>
                        <a:buSzTx/>
                        <a:buFontTx/>
                        <a:buNone/>
                        <a:tabLst/>
                      </a:pPr>
                      <a:r>
                        <a:rPr kumimoji="0" lang="en-US" sz="2000" b="0" i="0" u="none" strike="noStrike" cap="none" normalizeH="0" baseline="0" smtClean="0">
                          <a:ln>
                            <a:noFill/>
                          </a:ln>
                          <a:solidFill>
                            <a:schemeClr val="tx1"/>
                          </a:solidFill>
                          <a:effectLst/>
                          <a:latin typeface="Times New Roman" pitchFamily="18" charset="0"/>
                          <a:ea typeface="新細明體" pitchFamily="18" charset="-120"/>
                          <a:cs typeface="Times New Roman" pitchFamily="18" charset="0"/>
                        </a:rPr>
                        <a:t>(Repeat above 3 lines)</a:t>
                      </a:r>
                      <a:endParaRPr kumimoji="0" lang="en-US" sz="2000" b="0" i="0" u="none" strike="noStrike" cap="none" normalizeH="0" baseline="0" smtClean="0">
                        <a:ln>
                          <a:noFill/>
                        </a:ln>
                        <a:solidFill>
                          <a:schemeClr val="tx1"/>
                        </a:solidFill>
                        <a:effectLst/>
                        <a:latin typeface="Calibri" pitchFamily="34" charset="0"/>
                        <a:ea typeface="新細明體" pitchFamily="18" charset="-120"/>
                        <a:cs typeface="Times New Roman" pitchFamily="18" charset="0"/>
                      </a:endParaRPr>
                    </a:p>
                  </a:txBody>
                  <a:tcPr marL="47625" marR="47625" marT="47625" marB="47625" anchor="ctr" horzOverflow="overflow">
                    <a:lnL>
                      <a:noFill/>
                    </a:lnL>
                    <a:lnR>
                      <a:noFill/>
                    </a:lnR>
                    <a:lnT>
                      <a:noFill/>
                    </a:lnT>
                    <a:lnB>
                      <a:noFill/>
                    </a:lnB>
                    <a:lnTlToBr>
                      <a:noFill/>
                    </a:lnTlToBr>
                    <a:lnBlToTr>
                      <a:noFill/>
                    </a:lnBlToTr>
                    <a:noFill/>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bg1">
            <a:alpha val="0"/>
          </a:schemeClr>
        </a:solidFill>
        <a:effectLst/>
      </p:bgPr>
    </p:bg>
    <p:spTree>
      <p:nvGrpSpPr>
        <p:cNvPr id="1" name=""/>
        <p:cNvGrpSpPr/>
        <p:nvPr/>
      </p:nvGrpSpPr>
      <p:grpSpPr>
        <a:xfrm>
          <a:off x="0" y="0"/>
          <a:ext cx="0" cy="0"/>
          <a:chOff x="0" y="0"/>
          <a:chExt cx="0" cy="0"/>
        </a:xfrm>
      </p:grpSpPr>
      <p:pic>
        <p:nvPicPr>
          <p:cNvPr id="3" name="Picture 2" descr="turtle.jpg"/>
          <p:cNvPicPr>
            <a:picLocks noChangeAspect="1"/>
          </p:cNvPicPr>
          <p:nvPr/>
        </p:nvPicPr>
        <p:blipFill>
          <a:blip r:embed="rId2" cstate="print"/>
          <a:srcRect/>
          <a:stretch>
            <a:fillRect/>
          </a:stretch>
        </p:blipFill>
        <p:spPr bwMode="auto">
          <a:xfrm>
            <a:off x="457200" y="1143000"/>
            <a:ext cx="1484313" cy="965200"/>
          </a:xfrm>
          <a:prstGeom prst="rect">
            <a:avLst/>
          </a:prstGeom>
          <a:noFill/>
          <a:ln w="9525">
            <a:noFill/>
            <a:miter lim="800000"/>
            <a:headEnd/>
            <a:tailEnd/>
          </a:ln>
        </p:spPr>
      </p:pic>
      <p:pic>
        <p:nvPicPr>
          <p:cNvPr id="4" name="Picture 3" descr="turtle.jpg"/>
          <p:cNvPicPr>
            <a:picLocks noChangeAspect="1"/>
          </p:cNvPicPr>
          <p:nvPr/>
        </p:nvPicPr>
        <p:blipFill>
          <a:blip r:embed="rId3" cstate="print"/>
          <a:srcRect/>
          <a:stretch>
            <a:fillRect/>
          </a:stretch>
        </p:blipFill>
        <p:spPr bwMode="auto">
          <a:xfrm>
            <a:off x="3886200" y="1219200"/>
            <a:ext cx="1250950" cy="812800"/>
          </a:xfrm>
          <a:prstGeom prst="rect">
            <a:avLst/>
          </a:prstGeom>
          <a:noFill/>
          <a:ln w="9525">
            <a:noFill/>
            <a:miter lim="800000"/>
            <a:headEnd/>
            <a:tailEnd/>
          </a:ln>
        </p:spPr>
      </p:pic>
      <p:pic>
        <p:nvPicPr>
          <p:cNvPr id="5" name="Picture 4" descr="turtle.jpg"/>
          <p:cNvPicPr>
            <a:picLocks noChangeAspect="1"/>
          </p:cNvPicPr>
          <p:nvPr/>
        </p:nvPicPr>
        <p:blipFill>
          <a:blip r:embed="rId4" cstate="print"/>
          <a:srcRect/>
          <a:stretch>
            <a:fillRect/>
          </a:stretch>
        </p:blipFill>
        <p:spPr bwMode="auto">
          <a:xfrm>
            <a:off x="2209800" y="1216025"/>
            <a:ext cx="1295400" cy="841375"/>
          </a:xfrm>
          <a:prstGeom prst="rect">
            <a:avLst/>
          </a:prstGeom>
          <a:noFill/>
          <a:ln w="9525">
            <a:noFill/>
            <a:miter lim="800000"/>
            <a:headEnd/>
            <a:tailEnd/>
          </a:ln>
        </p:spPr>
      </p:pic>
      <p:pic>
        <p:nvPicPr>
          <p:cNvPr id="6" name="Picture 5" descr="baby elephant.jpg"/>
          <p:cNvPicPr>
            <a:picLocks noChangeAspect="1"/>
          </p:cNvPicPr>
          <p:nvPr/>
        </p:nvPicPr>
        <p:blipFill>
          <a:blip r:embed="rId5" cstate="print"/>
          <a:stretch>
            <a:fillRect/>
          </a:stretch>
        </p:blipFill>
        <p:spPr>
          <a:xfrm>
            <a:off x="5791200" y="1066800"/>
            <a:ext cx="1257484" cy="10668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7" name="Picture 6" descr="baby elephant.jpg"/>
          <p:cNvPicPr>
            <a:picLocks noChangeAspect="1"/>
          </p:cNvPicPr>
          <p:nvPr/>
        </p:nvPicPr>
        <p:blipFill>
          <a:blip r:embed="rId5" cstate="print"/>
          <a:stretch>
            <a:fillRect/>
          </a:stretch>
        </p:blipFill>
        <p:spPr>
          <a:xfrm>
            <a:off x="2286000" y="2819400"/>
            <a:ext cx="1347305" cy="1143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0487" name="Picture 7" descr="turtle.jpg"/>
          <p:cNvPicPr>
            <a:picLocks noChangeAspect="1"/>
          </p:cNvPicPr>
          <p:nvPr/>
        </p:nvPicPr>
        <p:blipFill>
          <a:blip r:embed="rId2" cstate="print"/>
          <a:srcRect/>
          <a:stretch>
            <a:fillRect/>
          </a:stretch>
        </p:blipFill>
        <p:spPr bwMode="auto">
          <a:xfrm>
            <a:off x="573088" y="2844800"/>
            <a:ext cx="1484312" cy="965200"/>
          </a:xfrm>
          <a:prstGeom prst="rect">
            <a:avLst/>
          </a:prstGeom>
          <a:noFill/>
          <a:ln w="9525">
            <a:noFill/>
            <a:miter lim="800000"/>
            <a:headEnd/>
            <a:tailEnd/>
          </a:ln>
        </p:spPr>
      </p:pic>
      <p:pic>
        <p:nvPicPr>
          <p:cNvPr id="20488" name="Picture 8" descr="turtle.jpg"/>
          <p:cNvPicPr>
            <a:picLocks noChangeAspect="1"/>
          </p:cNvPicPr>
          <p:nvPr/>
        </p:nvPicPr>
        <p:blipFill>
          <a:blip r:embed="rId2" cstate="print"/>
          <a:srcRect/>
          <a:stretch>
            <a:fillRect/>
          </a:stretch>
        </p:blipFill>
        <p:spPr bwMode="auto">
          <a:xfrm>
            <a:off x="4038600" y="2895600"/>
            <a:ext cx="1484313" cy="965200"/>
          </a:xfrm>
          <a:prstGeom prst="rect">
            <a:avLst/>
          </a:prstGeom>
          <a:noFill/>
          <a:ln w="9525">
            <a:noFill/>
            <a:miter lim="800000"/>
            <a:headEnd/>
            <a:tailEnd/>
          </a:ln>
        </p:spPr>
      </p:pic>
      <p:pic>
        <p:nvPicPr>
          <p:cNvPr id="20489" name="Picture 11" descr="turtle.jpg"/>
          <p:cNvPicPr>
            <a:picLocks noChangeAspect="1"/>
          </p:cNvPicPr>
          <p:nvPr/>
        </p:nvPicPr>
        <p:blipFill>
          <a:blip r:embed="rId2" cstate="print"/>
          <a:srcRect/>
          <a:stretch>
            <a:fillRect/>
          </a:stretch>
        </p:blipFill>
        <p:spPr bwMode="auto">
          <a:xfrm>
            <a:off x="2401888" y="4826000"/>
            <a:ext cx="1484312" cy="965200"/>
          </a:xfrm>
          <a:prstGeom prst="rect">
            <a:avLst/>
          </a:prstGeom>
          <a:noFill/>
          <a:ln w="9525">
            <a:noFill/>
            <a:miter lim="800000"/>
            <a:headEnd/>
            <a:tailEnd/>
          </a:ln>
        </p:spPr>
      </p:pic>
      <p:pic>
        <p:nvPicPr>
          <p:cNvPr id="20490" name="Picture 12" descr="turtle.jpg"/>
          <p:cNvPicPr>
            <a:picLocks noChangeAspect="1"/>
          </p:cNvPicPr>
          <p:nvPr/>
        </p:nvPicPr>
        <p:blipFill>
          <a:blip r:embed="rId2" cstate="print"/>
          <a:srcRect/>
          <a:stretch>
            <a:fillRect/>
          </a:stretch>
        </p:blipFill>
        <p:spPr bwMode="auto">
          <a:xfrm>
            <a:off x="6096000" y="4876800"/>
            <a:ext cx="1484313" cy="965200"/>
          </a:xfrm>
          <a:prstGeom prst="rect">
            <a:avLst/>
          </a:prstGeom>
          <a:noFill/>
          <a:ln w="9525">
            <a:noFill/>
            <a:miter lim="800000"/>
            <a:headEnd/>
            <a:tailEnd/>
          </a:ln>
        </p:spPr>
      </p:pic>
      <p:pic>
        <p:nvPicPr>
          <p:cNvPr id="14" name="Picture 13" descr="baby elephant.jpg"/>
          <p:cNvPicPr>
            <a:picLocks noChangeAspect="1"/>
          </p:cNvPicPr>
          <p:nvPr/>
        </p:nvPicPr>
        <p:blipFill>
          <a:blip r:embed="rId5" cstate="print"/>
          <a:stretch>
            <a:fillRect/>
          </a:stretch>
        </p:blipFill>
        <p:spPr>
          <a:xfrm>
            <a:off x="762000" y="4648200"/>
            <a:ext cx="1347305" cy="1143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20492" name="Picture 15" descr="turtle.jpg"/>
          <p:cNvPicPr>
            <a:picLocks noChangeAspect="1"/>
          </p:cNvPicPr>
          <p:nvPr/>
        </p:nvPicPr>
        <p:blipFill>
          <a:blip r:embed="rId2" cstate="print"/>
          <a:srcRect/>
          <a:stretch>
            <a:fillRect/>
          </a:stretch>
        </p:blipFill>
        <p:spPr bwMode="auto">
          <a:xfrm>
            <a:off x="5791200" y="2895600"/>
            <a:ext cx="1484313" cy="1066800"/>
          </a:xfrm>
          <a:prstGeom prst="rect">
            <a:avLst/>
          </a:prstGeom>
          <a:noFill/>
          <a:ln w="9525">
            <a:noFill/>
            <a:miter lim="800000"/>
            <a:headEnd/>
            <a:tailEnd/>
          </a:ln>
        </p:spPr>
      </p:pic>
      <p:pic>
        <p:nvPicPr>
          <p:cNvPr id="20493" name="Picture 16" descr="turtle.jpg"/>
          <p:cNvPicPr>
            <a:picLocks noChangeAspect="1"/>
          </p:cNvPicPr>
          <p:nvPr/>
        </p:nvPicPr>
        <p:blipFill>
          <a:blip r:embed="rId2" cstate="print"/>
          <a:srcRect/>
          <a:stretch>
            <a:fillRect/>
          </a:stretch>
        </p:blipFill>
        <p:spPr bwMode="auto">
          <a:xfrm>
            <a:off x="4267200" y="4800600"/>
            <a:ext cx="1484313" cy="9652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ppt_x"/>
                                          </p:val>
                                        </p:tav>
                                        <p:tav tm="100000">
                                          <p:val>
                                            <p:strVal val="#ppt_x"/>
                                          </p:val>
                                        </p:tav>
                                      </p:tavLst>
                                    </p:anim>
                                    <p:anim calcmode="lin" valueType="num">
                                      <p:cBhvr additive="base">
                                        <p:cTn id="8" dur="10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5"/>
                                        </p:tgtEl>
                                        <p:attrNameLst>
                                          <p:attrName>style.visibility</p:attrName>
                                        </p:attrNameLst>
                                      </p:cBhvr>
                                      <p:to>
                                        <p:strVal val="visible"/>
                                      </p:to>
                                    </p:set>
                                    <p:anim calcmode="lin" valueType="num">
                                      <p:cBhvr additive="base">
                                        <p:cTn id="13" dur="1000" fill="hold"/>
                                        <p:tgtEl>
                                          <p:spTgt spid="5"/>
                                        </p:tgtEl>
                                        <p:attrNameLst>
                                          <p:attrName>ppt_x</p:attrName>
                                        </p:attrNameLst>
                                      </p:cBhvr>
                                      <p:tavLst>
                                        <p:tav tm="0">
                                          <p:val>
                                            <p:strVal val="#ppt_x"/>
                                          </p:val>
                                        </p:tav>
                                        <p:tav tm="100000">
                                          <p:val>
                                            <p:strVal val="#ppt_x"/>
                                          </p:val>
                                        </p:tav>
                                      </p:tavLst>
                                    </p:anim>
                                    <p:anim calcmode="lin" valueType="num">
                                      <p:cBhvr additive="base">
                                        <p:cTn id="14"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4"/>
                                        </p:tgtEl>
                                        <p:attrNameLst>
                                          <p:attrName>style.visibility</p:attrName>
                                        </p:attrNameLst>
                                      </p:cBhvr>
                                      <p:to>
                                        <p:strVal val="visible"/>
                                      </p:to>
                                    </p:set>
                                    <p:anim calcmode="lin" valueType="num">
                                      <p:cBhvr additive="base">
                                        <p:cTn id="19" dur="1000" fill="hold"/>
                                        <p:tgtEl>
                                          <p:spTgt spid="4"/>
                                        </p:tgtEl>
                                        <p:attrNameLst>
                                          <p:attrName>ppt_x</p:attrName>
                                        </p:attrNameLst>
                                      </p:cBhvr>
                                      <p:tavLst>
                                        <p:tav tm="0">
                                          <p:val>
                                            <p:strVal val="#ppt_x"/>
                                          </p:val>
                                        </p:tav>
                                        <p:tav tm="100000">
                                          <p:val>
                                            <p:strVal val="#ppt_x"/>
                                          </p:val>
                                        </p:tav>
                                      </p:tavLst>
                                    </p:anim>
                                    <p:anim calcmode="lin" valueType="num">
                                      <p:cBhvr additive="base">
                                        <p:cTn id="20" dur="10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gtEl>
                                        <p:attrNameLst>
                                          <p:attrName>style.visibility</p:attrName>
                                        </p:attrNameLst>
                                      </p:cBhvr>
                                      <p:to>
                                        <p:strVal val="visible"/>
                                      </p:to>
                                    </p:set>
                                    <p:anim calcmode="lin" valueType="num">
                                      <p:cBhvr additive="base">
                                        <p:cTn id="25" dur="1000" fill="hold"/>
                                        <p:tgtEl>
                                          <p:spTgt spid="6"/>
                                        </p:tgtEl>
                                        <p:attrNameLst>
                                          <p:attrName>ppt_x</p:attrName>
                                        </p:attrNameLst>
                                      </p:cBhvr>
                                      <p:tavLst>
                                        <p:tav tm="0">
                                          <p:val>
                                            <p:strVal val="#ppt_x"/>
                                          </p:val>
                                        </p:tav>
                                        <p:tav tm="100000">
                                          <p:val>
                                            <p:strVal val="#ppt_x"/>
                                          </p:val>
                                        </p:tav>
                                      </p:tavLst>
                                    </p:anim>
                                    <p:anim calcmode="lin" valueType="num">
                                      <p:cBhvr additive="base">
                                        <p:cTn id="26" dur="10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pic>
        <p:nvPicPr>
          <p:cNvPr id="7" name="Picture 6" descr="baby elephant.jpg"/>
          <p:cNvPicPr>
            <a:picLocks noChangeAspect="1"/>
          </p:cNvPicPr>
          <p:nvPr/>
        </p:nvPicPr>
        <p:blipFill>
          <a:blip r:embed="rId2" cstate="print"/>
          <a:stretch>
            <a:fillRect/>
          </a:stretch>
        </p:blipFill>
        <p:spPr>
          <a:xfrm>
            <a:off x="2514600" y="914400"/>
            <a:ext cx="1347305" cy="11430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8" name="Picture 7" descr="turtle.jpg"/>
          <p:cNvPicPr>
            <a:picLocks noChangeAspect="1"/>
          </p:cNvPicPr>
          <p:nvPr/>
        </p:nvPicPr>
        <p:blipFill>
          <a:blip r:embed="rId3" cstate="print"/>
          <a:srcRect/>
          <a:stretch>
            <a:fillRect/>
          </a:stretch>
        </p:blipFill>
        <p:spPr bwMode="auto">
          <a:xfrm>
            <a:off x="685800" y="990600"/>
            <a:ext cx="1601788" cy="1041400"/>
          </a:xfrm>
          <a:prstGeom prst="rect">
            <a:avLst/>
          </a:prstGeom>
          <a:noFill/>
          <a:ln w="9525">
            <a:noFill/>
            <a:miter lim="800000"/>
            <a:headEnd/>
            <a:tailEnd/>
          </a:ln>
        </p:spPr>
      </p:pic>
      <p:pic>
        <p:nvPicPr>
          <p:cNvPr id="9" name="Picture 8" descr="turtle.jpg"/>
          <p:cNvPicPr>
            <a:picLocks noChangeAspect="1"/>
          </p:cNvPicPr>
          <p:nvPr/>
        </p:nvPicPr>
        <p:blipFill>
          <a:blip r:embed="rId3" cstate="print"/>
          <a:srcRect/>
          <a:stretch>
            <a:fillRect/>
          </a:stretch>
        </p:blipFill>
        <p:spPr bwMode="auto">
          <a:xfrm>
            <a:off x="4419600" y="990600"/>
            <a:ext cx="1484313" cy="965200"/>
          </a:xfrm>
          <a:prstGeom prst="rect">
            <a:avLst/>
          </a:prstGeom>
          <a:noFill/>
          <a:ln w="9525">
            <a:noFill/>
            <a:miter lim="800000"/>
            <a:headEnd/>
            <a:tailEnd/>
          </a:ln>
        </p:spPr>
      </p:pic>
      <p:pic>
        <p:nvPicPr>
          <p:cNvPr id="16" name="Picture 15" descr="turtle.jpg"/>
          <p:cNvPicPr>
            <a:picLocks noChangeAspect="1"/>
          </p:cNvPicPr>
          <p:nvPr/>
        </p:nvPicPr>
        <p:blipFill>
          <a:blip r:embed="rId3" cstate="print"/>
          <a:srcRect/>
          <a:stretch>
            <a:fillRect/>
          </a:stretch>
        </p:blipFill>
        <p:spPr bwMode="auto">
          <a:xfrm>
            <a:off x="6172200" y="990600"/>
            <a:ext cx="1484313" cy="10668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ox(i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box(in)">
                                      <p:cBhvr>
                                        <p:cTn id="12" dur="50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nodeType="click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box(in)">
                                      <p:cBhvr>
                                        <p:cTn id="17" dur="500"/>
                                        <p:tgtEl>
                                          <p:spTgt spid="9"/>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nodeType="clickEffect">
                                  <p:stCondLst>
                                    <p:cond delay="0"/>
                                  </p:stCondLst>
                                  <p:childTnLst>
                                    <p:set>
                                      <p:cBhvr>
                                        <p:cTn id="21" dur="1" fill="hold">
                                          <p:stCondLst>
                                            <p:cond delay="0"/>
                                          </p:stCondLst>
                                        </p:cTn>
                                        <p:tgtEl>
                                          <p:spTgt spid="16"/>
                                        </p:tgtEl>
                                        <p:attrNameLst>
                                          <p:attrName>style.visibility</p:attrName>
                                        </p:attrNameLst>
                                      </p:cBhvr>
                                      <p:to>
                                        <p:strVal val="visible"/>
                                      </p:to>
                                    </p:set>
                                    <p:animEffect transition="in" filter="box(in)">
                                      <p:cBhvr>
                                        <p:cTn id="22"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0</TotalTime>
  <Words>2047</Words>
  <Application>Microsoft Office PowerPoint</Application>
  <PresentationFormat>On-screen Show (4:3)</PresentationFormat>
  <Paragraphs>275</Paragraphs>
  <Slides>40</Slides>
  <Notes>2</Notes>
  <HiddenSlides>0</HiddenSlides>
  <MMClips>2</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Office Theme</vt:lpstr>
      <vt:lpstr>World Music Pedagogy:  An Introduction</vt:lpstr>
      <vt:lpstr>Music education in a society</vt:lpstr>
      <vt:lpstr>World music activities</vt:lpstr>
      <vt:lpstr>Slide 4</vt:lpstr>
      <vt:lpstr>Odd and Even… Here they come!</vt:lpstr>
      <vt:lpstr>Slide 6</vt:lpstr>
      <vt:lpstr>Slide 7</vt:lpstr>
      <vt:lpstr>Slide 8</vt:lpstr>
      <vt:lpstr>Slide 9</vt:lpstr>
      <vt:lpstr>Slide 10</vt:lpstr>
      <vt:lpstr>Slide 11</vt:lpstr>
      <vt:lpstr>Slide 12</vt:lpstr>
      <vt:lpstr>Chang gu drum</vt:lpstr>
      <vt:lpstr>Slide 14</vt:lpstr>
      <vt:lpstr> Gamelan Bebonangan/Beleganjur  (marching gamelan) </vt:lpstr>
      <vt:lpstr>Marching gamelan tune</vt:lpstr>
      <vt:lpstr>Slide 17</vt:lpstr>
      <vt:lpstr>WHY? World Music in Schools?</vt:lpstr>
      <vt:lpstr>World music pedagogy</vt:lpstr>
      <vt:lpstr>World music pedagogy, cont’d</vt:lpstr>
      <vt:lpstr>World music pedagogy, cont’d</vt:lpstr>
      <vt:lpstr>World music pedagogy, cont’d</vt:lpstr>
      <vt:lpstr>World music pedagogy, cont’d</vt:lpstr>
      <vt:lpstr>World music pedagogy, cont’d</vt:lpstr>
      <vt:lpstr>World music pedagogy, cont’d</vt:lpstr>
      <vt:lpstr>World music pedagogy, cont’d</vt:lpstr>
      <vt:lpstr>World music pedagogy, cont’d</vt:lpstr>
      <vt:lpstr>Learning styles</vt:lpstr>
      <vt:lpstr>Learning styles, cont’d</vt:lpstr>
      <vt:lpstr>Learning styles, cont’d</vt:lpstr>
      <vt:lpstr>Learning styles, cont’d</vt:lpstr>
      <vt:lpstr>Oral/aural techniques</vt:lpstr>
      <vt:lpstr>Oral/aural techniques, cont’d</vt:lpstr>
      <vt:lpstr>Oral/aural techniques, cont’d</vt:lpstr>
      <vt:lpstr>Oral/aural techniques, cont’d</vt:lpstr>
      <vt:lpstr>Oral/aural techniques, cont’d</vt:lpstr>
      <vt:lpstr>Oral/aural techniques, cont’d</vt:lpstr>
      <vt:lpstr>Functions of Music</vt:lpstr>
      <vt:lpstr>Learning</vt:lpstr>
      <vt:lpstr>Music at school because…</vt:lpstr>
    </vt:vector>
  </TitlesOfParts>
  <Company>MUSIC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World Music Pedagogy:  An Introduction</dc:title>
  <dc:creator>Windows User</dc:creator>
  <cp:lastModifiedBy>Windows User</cp:lastModifiedBy>
  <cp:revision>30</cp:revision>
  <dcterms:created xsi:type="dcterms:W3CDTF">2012-05-29T00:45:37Z</dcterms:created>
  <dcterms:modified xsi:type="dcterms:W3CDTF">2012-06-08T01:48:15Z</dcterms:modified>
</cp:coreProperties>
</file>